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sldIdLst>
    <p:sldId id="256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309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310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9" r:id="rId47"/>
    <p:sldId id="320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332" r:id="rId56"/>
    <p:sldId id="333" r:id="rId57"/>
    <p:sldId id="334" r:id="rId58"/>
    <p:sldId id="335" r:id="rId59"/>
    <p:sldId id="336" r:id="rId60"/>
    <p:sldId id="337" r:id="rId61"/>
    <p:sldId id="338" r:id="rId62"/>
    <p:sldId id="339" r:id="rId63"/>
    <p:sldId id="340" r:id="rId64"/>
    <p:sldId id="342" r:id="rId65"/>
    <p:sldId id="343" r:id="rId66"/>
    <p:sldId id="344" r:id="rId67"/>
    <p:sldId id="345" r:id="rId68"/>
    <p:sldId id="346" r:id="rId69"/>
    <p:sldId id="348" r:id="rId70"/>
    <p:sldId id="349" r:id="rId71"/>
    <p:sldId id="350" r:id="rId72"/>
    <p:sldId id="351" r:id="rId73"/>
    <p:sldId id="352" r:id="rId74"/>
    <p:sldId id="353" r:id="rId75"/>
    <p:sldId id="354" r:id="rId76"/>
    <p:sldId id="355" r:id="rId77"/>
    <p:sldId id="356" r:id="rId78"/>
    <p:sldId id="357" r:id="rId79"/>
    <p:sldId id="358" r:id="rId80"/>
    <p:sldId id="359" r:id="rId81"/>
    <p:sldId id="297" r:id="rId82"/>
    <p:sldId id="298" r:id="rId83"/>
    <p:sldId id="299" r:id="rId84"/>
    <p:sldId id="300" r:id="rId85"/>
    <p:sldId id="301" r:id="rId86"/>
    <p:sldId id="302" r:id="rId87"/>
    <p:sldId id="303" r:id="rId88"/>
    <p:sldId id="304" r:id="rId89"/>
    <p:sldId id="305" r:id="rId90"/>
    <p:sldId id="306" r:id="rId91"/>
    <p:sldId id="307" r:id="rId92"/>
    <p:sldId id="360" r:id="rId93"/>
    <p:sldId id="361" r:id="rId94"/>
    <p:sldId id="324" r:id="rId95"/>
    <p:sldId id="362" r:id="rId96"/>
    <p:sldId id="363" r:id="rId97"/>
    <p:sldId id="364" r:id="rId98"/>
    <p:sldId id="365" r:id="rId99"/>
    <p:sldId id="366" r:id="rId100"/>
    <p:sldId id="367" r:id="rId101"/>
    <p:sldId id="368" r:id="rId102"/>
    <p:sldId id="369" r:id="rId103"/>
    <p:sldId id="370" r:id="rId104"/>
    <p:sldId id="371" r:id="rId105"/>
    <p:sldId id="372" r:id="rId106"/>
    <p:sldId id="373" r:id="rId107"/>
    <p:sldId id="374" r:id="rId108"/>
    <p:sldId id="375" r:id="rId109"/>
    <p:sldId id="376" r:id="rId110"/>
    <p:sldId id="377" r:id="rId111"/>
    <p:sldId id="318" r:id="rId112"/>
    <p:sldId id="378" r:id="rId113"/>
    <p:sldId id="379" r:id="rId114"/>
    <p:sldId id="380" r:id="rId115"/>
    <p:sldId id="381" r:id="rId116"/>
    <p:sldId id="382" r:id="rId117"/>
    <p:sldId id="383" r:id="rId118"/>
    <p:sldId id="384" r:id="rId119"/>
    <p:sldId id="385" r:id="rId120"/>
    <p:sldId id="386" r:id="rId121"/>
    <p:sldId id="387" r:id="rId122"/>
    <p:sldId id="388" r:id="rId123"/>
    <p:sldId id="321" r:id="rId124"/>
    <p:sldId id="389" r:id="rId125"/>
    <p:sldId id="390" r:id="rId126"/>
    <p:sldId id="391" r:id="rId127"/>
    <p:sldId id="392" r:id="rId128"/>
    <p:sldId id="393" r:id="rId129"/>
    <p:sldId id="394" r:id="rId130"/>
    <p:sldId id="395" r:id="rId131"/>
    <p:sldId id="322" r:id="rId132"/>
    <p:sldId id="396" r:id="rId133"/>
    <p:sldId id="397" r:id="rId134"/>
    <p:sldId id="323" r:id="rId135"/>
    <p:sldId id="398" r:id="rId136"/>
    <p:sldId id="399" r:id="rId137"/>
    <p:sldId id="400" r:id="rId138"/>
    <p:sldId id="401" r:id="rId139"/>
    <p:sldId id="402" r:id="rId140"/>
    <p:sldId id="518" r:id="rId141"/>
    <p:sldId id="403" r:id="rId142"/>
    <p:sldId id="506" r:id="rId143"/>
    <p:sldId id="507" r:id="rId144"/>
    <p:sldId id="514" r:id="rId145"/>
    <p:sldId id="515" r:id="rId146"/>
    <p:sldId id="516" r:id="rId147"/>
    <p:sldId id="517" r:id="rId1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71C22-2405-48A7-9E79-28B38A2C7F70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C48EC-E650-4293-9B6F-FBD9FEEE5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a4a30dd493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a4a30dd493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4a30dd493_2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ga4a30dd493_2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a4a30dd493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ga4a30dd493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4a30dd493_2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a4a30dd493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4a30dd493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ga4a30dd493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4a30dd493_2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a4a30dd493_2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a4a30dd493_2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a4a30dd493_2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a4a30dd493_2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a4a30dd493_2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a4a30dd493_2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a4a30dd493_2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a4a30dd493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a4a30dd493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4a30dd493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a4a30dd493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a4a30dd493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a4a30dd493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4a30dd493_2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a4a30dd493_2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7982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4a30dd493_2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ga4a30dd493_2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4a30dd493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a4a30dd493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4a30dd493_2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ga4a30dd493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4a30dd493_2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a4a30dd493_2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a4a30dd493_2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a4a30dd493_2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a4a30dd493_2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ga4a30dd493_2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a4a30dd493_2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a4a30dd493_2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a4a30dd493_2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ga4a30dd493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a4a30dd493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a4a30dd493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a4a30dd493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ga4a30dd493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a4a30dd493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a4a30dd493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a4a30dd493_2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ga4a30dd493_2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a4a30dd493_2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a4a30dd493_2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4a30dd493_2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ga4a30dd493_2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a4a30dd493_2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ga4a30dd493_2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4a30dd493_2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a4a30dd493_2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4a30dd493_2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a4a30dd493_2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a4a30dd493_2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a4a30dd493_2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05632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a4a30dd493_2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a4a30dd493_2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79014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a4a30dd493_2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ga4a30dd493_2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753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4a30dd493_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ga4a30dd493_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a4a30dd493_2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ga4a30dd493_2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18864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a4a30dd493_2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ga4a30dd493_2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015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a4a30dd493_2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ga4a30dd493_2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6873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a4a30dd493_2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a4a30dd493_2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380409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a4a30dd493_2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a4a30dd493_2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90656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a4a30dd493_2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a4a30dd493_2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a4a30dd493_2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a4a30dd493_2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a4a30dd493_2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ga4a30dd493_2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a4a30dd493_2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a4a30dd493_2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a4a30dd493_2_2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49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4bdddd3f6_3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ga4bdddd3f6_3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a4a30dd493_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a4a30dd493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a4a30dd493_2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3" name="Google Shape;313;ga4a30dd493_2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ga4a30dd493_2_2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51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a4a30dd493_2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a4a30dd493_2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a4a30dd493_2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a4a30dd493_2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4a30dd493_2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9" name="Google Shape;339;ga4a30dd493_2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ga4a30dd493_2_27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54</a:t>
            </a:fld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a4a30dd493_2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ga4a30dd493_2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4a30dd493_2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a4a30dd493_2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a4a30dd493_2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a4a30dd493_2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a4a30dd493_2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a4a30dd493_2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4a30dd493_2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5" name="Google Shape;375;ga4a30dd493_2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a4a30dd493_2_30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4a30dd493_2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a4a30dd493_2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4a30dd493_2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a4a30dd493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a4a30dd493_2_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ga4a30dd493_2_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ga4a30dd493_2_3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61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a4a30dd493_2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a4a30dd493_2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a4a30dd493_2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0" name="Google Shape;410;ga4a30dd493_2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🍐 This is a Pear Deck Text Slide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🍐 To edit the type of question, go back to the "Ask Students a Question" in the Pear Deck sidebar.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ga4a30dd493_2_3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63</a:t>
            </a:fld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a65d8f275b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a65d8f275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a65d8f275b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ga65d8f275b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a65d8f275b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a65d8f275b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a65d8f275b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a65d8f275b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a65d8f275b_1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a65d8f275b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a65d8f275b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ga65d8f275b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a65d8f275b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ga65d8f275b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a4a30dd493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a4a30dd493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a65d8f275b_1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ga65d8f275b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a65d8f275b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a65d8f275b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a65d8f275b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ga65d8f275b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ga65d8f275b_1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74</a:t>
            </a:fld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a65d8f275b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a65d8f275b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a65d8f275b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ga65d8f275b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a65d8f275b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ga65d8f275b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a65d8f275b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a65d8f275b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a65d8f275b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ga65d8f275b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a65d8f275b_1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a65d8f275b_1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a65d8f275b_1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ga65d8f275b_1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a4a30dd493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ga4a30dd493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a65d8f275b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ga65d8f275b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a65d8f275b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a65d8f275b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a65d8f275b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ga65d8f275b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a65d8f275b_1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ga65d8f275b_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a65d8f275b_1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ga65d8f275b_1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a65d8f275b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a65d8f275b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a65d8f275b_1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ga65d8f275b_1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a65d8f275b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ga65d8f275b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a65d8f275b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09" name="Google Shape;609;ga65d8f275b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ga65d8f275b_1_1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90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a65d8f275b_1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ga65d8f275b_1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a4a30dd493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a4a30dd493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65d8f275b_1_1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ga65d8f275b_1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a65d8f275b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ga65d8f275b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新細明體" pitchFamily="18" charset="-120"/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B671A550-5798-4C33-85CF-6B4FA80D736C}" type="slidenum">
              <a:rPr lang="zh-TW" altLang="en-US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137</a:t>
            </a:fld>
            <a:endParaRPr lang="en-US" altLang="zh-TW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和風：指春天的風。溫和的風，細小的雨。比喻方式和緩，不粗暴。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6E2BB-6571-4736-9A6A-CC3BB915548C}" type="slidenum">
              <a:rPr lang="en-US" smtClean="0"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56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7CAF7-57B6-39A3-9BF4-C4197E2FE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13FBFA-132A-BEE7-06E9-01BB407D47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623E7-B1B2-406D-1052-830952A0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25D66-8FB5-A3A9-2522-1F59FB1FE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FE491-9527-43FF-F32E-E204BE97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89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9E71-DE8F-40EA-6587-CBD78FBF9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D464C-E5D9-76D0-F20A-D15CB3C2A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993FD-F2A9-DADF-173B-7DF94C2A0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5BC75-747E-D8EE-EB7A-CC0E7930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C34D4-9FBF-2A4B-B655-B2E285F44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0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722564-3FC8-4BFB-03C4-A1E3B9AFA0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EB936B-6126-7E16-CF92-DA2182401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42A94-5214-3305-4F42-206F380FA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7DF88-ED8D-E1C9-3438-033C694A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F818C-892A-E0F2-4949-FF2EACBB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9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EF9F3-EFE7-E180-9E1F-D520769C3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F346A-AFE4-7B3D-DE7E-D5B8CBA2F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AAF0B-7290-A8C9-5374-1C33FA2D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A4E9C-B8FB-1AE3-E26D-A17EFB2F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EB87F-8D31-42D3-DF05-BDE2C5CF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31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2C84E-63BA-D16E-48F3-12F5EE79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26DDB9-3358-D1D8-22C4-A45EEDDA1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6DAEC-A8DD-D16B-7813-734B41C95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09619-79AD-73D3-318F-FAE90AE0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C6BB6F-C53F-7E22-D092-4D7150A8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62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3B7DA-1393-064C-924B-FEB285D88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085E-0913-2B6D-05BF-A5A9137DF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B317F-1F24-AEFE-D3A6-F707265C0C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6CBD6-1657-C07C-1ECC-EB5C2BE8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35AB4-004C-DE17-E5A6-AC1EC319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549C9-D410-6A5D-D0AE-9FBA03CA9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95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F11A4-C0B6-BF82-9705-B8D26AD05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EF690-CA77-CC38-DAE9-B2442F4D0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2F4C3-6032-D592-A432-8458928A8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BD08D1-C479-4F93-A3DD-AB828046DA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57F32-374D-FF6F-EF5D-68F5E64EA0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04D76D-99C6-4707-BC35-732794594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49548F-F618-21CC-5EF2-65A1EEFFC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8E28C-2F98-394B-299A-468D5039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73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A4378-B66D-23F5-6DC0-8EDF7E8DF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74445C-4D6B-FA38-9320-B1FA3F652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CF764-0F17-17D4-2BA7-1457F405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3B55F6-6C9A-1F78-75AB-76441D0A1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04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83C35F-EE67-2823-57ED-C65771C8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8559A1-0CC2-6CE7-2373-31B0A2FB4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D82B85-65CB-F0D9-9BEE-05E1F476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0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7D004-D02F-ABA6-A6F1-73AD0BDA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63B9A-1F2E-4488-CDA2-2B8D1D1CF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65CB8E-D5D9-2736-CFEF-1D0CAADB1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0F662-0993-348C-B296-93DC8603B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2A3EA8-7AD8-24D4-A503-4CD858ECC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D8C4E-13F0-CF3E-FA7F-5063019CA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52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7CD87-D4B3-C2F6-EAE1-1BC01AE37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41A5D9-4925-E295-67D4-B8CE31331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89FCE9-FDAB-CB03-1AF3-ECCEA696E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FCFC5-C607-171B-9130-17871CDDF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F07D7B-67DC-FF22-0C04-591DCE367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B121A-CBDC-7B77-C3F8-E5AB2BFE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1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D8142-A8AD-D60E-DB1C-B0EA43B1A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8CF84-8B68-DF1F-9779-D894AAF4E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7B550-E8AE-23D1-C783-30F912B2E6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E9C8D-DCE1-444C-B6B3-D89485007D88}" type="datetimeFigureOut">
              <a:rPr lang="en-US" smtClean="0"/>
              <a:t>5/29/2022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AFC49-542A-BBAF-5696-6F7641C49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B03F83-3EFA-D992-C9BD-257C26C90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B04B7-64F4-4253-BDBC-9D494EB31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08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4.gif"/><Relationship Id="rId4" Type="http://schemas.openxmlformats.org/officeDocument/2006/relationships/image" Target="../media/image163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gif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2.gif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9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gi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gif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4.gif"/><Relationship Id="rId4" Type="http://schemas.openxmlformats.org/officeDocument/2006/relationships/image" Target="../media/image203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/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ontchangethislink.peardeckmagic.zone/?eyJ0eXBlIjoiZ29vZ2xlLXNsaWRlcy1hZGRvbi1yZXNwb25zZS1mb290ZXIiLCJsYXN0RWRpdGVkQnkiOiIxMDYxNTkyMDczMDcyNjIxNjc4OTUiLCJwcmVzZW50YXRpb25JZCI6IjFXN19zRVZETzBXV1hVeTJ6eWZTcExUMzJSWWpDWkpERjV0TTRoYUNPeGtnIiwiY29udGVudElkIjoiY3VzdG9tLXJlc3BvbnNlLWZyZWVSZXNwb25zZS10ZXh0Iiwic2xpZGVJZCI6ImdhNGEzMGRkNDkzXzJfMjU3IiwiY29udGVudEluc3RhbmNlSWQiOiIxVzdfc0VWRE8wV1dYVXkyenlmU3BMVDMyUllqQ1pKREY1dE00aGFDT3hrZy9lNGQyY2M5My05ZWM4LTQxMGQtOGNjYy1mODRjMTE4MWMwMmUifQ==pearId=magic-pear-metadata-identifier" TargetMode="Externa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/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dontchangethislink.peardeckmagic.zone/?eyJ0eXBlIjoiZ29vZ2xlLXNsaWRlcy1hZGRvbi1yZXNwb25zZS1mb290ZXIiLCJsYXN0RWRpdGVkQnkiOiIxMDYxNTkyMDczMDcyNjIxNjc4OTUiLCJwcmVzZW50YXRpb25JZCI6IjFXN19zRVZETzBXV1hVeTJ6eWZTcExUMzJSWWpDWkpERjV0TTRoYUNPeGtnIiwiY29udGVudElkIjoiY3VzdG9tLXJlc3BvbnNlLWZyZWVSZXNwb25zZS10ZXh0Iiwic2xpZGVJZCI6ImdhNGEzMGRkNDkzXzJfMzI2IiwiY29udGVudEluc3RhbmNlSWQiOiIxVzdfc0VWRE8wV1dYVXkyenlmU3BMVDMyUllqQ1pKREY1dE00aGFDT3hrZy8zYmMyMDUwMy1iODc4LTQ3YTItYjM0Mi1hZDUwMmQ0NTEwZTUifQ==pearId=magic-pear-metadata-identifier" TargetMode="External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ontchangethislink.peardeckmagic.zone/?eyJ0eXBlIjoiZ29vZ2xlLXNsaWRlcy1hZGRvbi1yZXNwb25zZS1mb290ZXIiLCJsYXN0RWRpdGVkQnkiOiIxMDYxNTkyMDczMDcyNjIxNjc4OTUiLCJwcmVzZW50YXRpb25JZCI6IjFXN19zRVZETzBXV1hVeTJ6eWZTcExUMzJSWWpDWkpERjV0TTRoYUNPeGtnIiwiY29udGVudElkIjoiY3VzdG9tLXJlc3BvbnNlLWZyZWVSZXNwb25zZS10ZXh0Iiwic2xpZGVJZCI6ImdhNGEzMGRkNDkzXzJfMzM4IiwiY29udGVudEluc3RhbmNlSWQiOiIxVzdfc0VWRE8wV1dYVXkyenlmU3BMVDMyUllqQ1pKREY1dE00aGFDT3hrZy8wNTcyNjJlNy00YzY1LTQ1OTYtODA3YS1kNmNhZWUzNzc0NDUifQ==pearId=magic-pear-metadata-identifier" TargetMode="External"/><Relationship Id="rId5" Type="http://schemas.openxmlformats.org/officeDocument/2006/relationships/image" Target="../media/image61.png"/><Relationship Id="rId4" Type="http://schemas.openxmlformats.org/officeDocument/2006/relationships/hyperlink" Target="http://dontchangethislink.peardeckmagic.zone/?eyJ0eXBlIjoiZnJlZVJlc3BvbnNlLXRleHQiLCJkcmFnZ2FibGVzIjpbeyJpZCI6ImRyYWdnYWJsZTAiLCJ0eXBlIjoiaWNvbiIsImljb24iOnsiaWQiOiJkZWZhdWx0LWNpcmNsZSJ9LCJjb2xvciI6IiNENTFEMjgifV0sImRyYWdnYWJsZVNpemUiOjEyLjU1LCJlbWJlZGRhYmxlVXJsIjoiaHR0cHM6Ly8iLCJhbnN3ZXJzIjpbXX0=pearId=magic-pear-shape-identifier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7.jpg"/><Relationship Id="rId5" Type="http://schemas.openxmlformats.org/officeDocument/2006/relationships/image" Target="../media/image116.png"/><Relationship Id="rId4" Type="http://schemas.openxmlformats.org/officeDocument/2006/relationships/image" Target="../media/image115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0.png"/><Relationship Id="rId4" Type="http://schemas.openxmlformats.org/officeDocument/2006/relationships/image" Target="../media/image119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8F5DC-4FEA-8271-5851-DB26683E7B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八册第三课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B9366-F368-8BBE-BAA9-B3D38936A8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922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064" y="995364"/>
            <a:ext cx="8143875" cy="486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484784"/>
            <a:ext cx="5292080" cy="1152128"/>
          </a:xfrm>
        </p:spPr>
        <p:txBody>
          <a:bodyPr>
            <a:noAutofit/>
          </a:bodyPr>
          <a:lstStyle/>
          <a:p>
            <a:r>
              <a:rPr lang="zh-TW" altLang="en-US" sz="9600" dirty="0">
                <a:latin typeface="王漢宗中隸書繁" pitchFamily="2" charset="-120"/>
                <a:ea typeface="王漢宗中隸書繁" pitchFamily="2" charset="-120"/>
              </a:rPr>
              <a:t>妈阁庙</a:t>
            </a:r>
            <a:br>
              <a:rPr lang="en-US" sz="8800" dirty="0">
                <a:latin typeface="王漢宗中隸書繁" pitchFamily="2" charset="-120"/>
                <a:ea typeface="王漢宗中隸書繁" pitchFamily="2" charset="-120"/>
              </a:rPr>
            </a:br>
            <a:endParaRPr lang="en-US" sz="8800" dirty="0">
              <a:latin typeface="王漢宗中隸書繁" pitchFamily="2" charset="-120"/>
              <a:ea typeface="王漢宗中隸書繁" pitchFamily="2" charset="-120"/>
            </a:endParaRPr>
          </a:p>
        </p:txBody>
      </p:sp>
      <p:pic>
        <p:nvPicPr>
          <p:cNvPr id="4" name="內容版面配置區 3" descr="媽閣廟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87488" y="2565368"/>
            <a:ext cx="5767432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 descr="媽閣廟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48128" y="1052736"/>
            <a:ext cx="3299996" cy="219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692696"/>
            <a:ext cx="4248472" cy="5330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348880"/>
            <a:ext cx="37274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1079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44625"/>
            <a:ext cx="5328592" cy="534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7648" y="5589241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3.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她们向神像跪拜后，又求了平安符才离开。程文问：妈祖是传说中的神仙吗？外婆说：“不！妈祖叫林默娘。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…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98991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404664"/>
            <a:ext cx="6120680" cy="4628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71864" y="5373217"/>
            <a:ext cx="249299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平安符</a:t>
            </a:r>
            <a:endParaRPr lang="en-US" sz="60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64879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050" y="1"/>
            <a:ext cx="5328592" cy="539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3672" y="5445225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4.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一千多年前，她出生在中国南方沿海的渔村。那裡的居民以捕鱼为生，那时没有气象预报也没有灯塔，船隻遇到暴风雨就很危险。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66547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116633"/>
            <a:ext cx="5184576" cy="554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07769" y="5805265"/>
            <a:ext cx="387798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中国南方沿海</a:t>
            </a:r>
            <a:endParaRPr lang="en-US" sz="48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69634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16632"/>
            <a:ext cx="5184576" cy="515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71664" y="5373217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5.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有一次，林默娘的哥哥在海上遇难了。从那以后，每当暴风雨的夜裡，林默娘就偷偷地爬起来，提著灯站在港口边的高坡上。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51374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16633"/>
            <a:ext cx="5256584" cy="531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3672" y="5517233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6.</a:t>
            </a:r>
            <a:r>
              <a:rPr lang="zh-TW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許多船隻看見燈光，就平安地靠岸了。漁民以為是神靈在引導他們，直到有一天，林默娘被狂風巨浪捲進了大海。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7535624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332656"/>
            <a:ext cx="6805676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95800" y="5373217"/>
            <a:ext cx="26468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狂風巨浪</a:t>
            </a:r>
            <a:endParaRPr lang="en-US" sz="48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73518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116632"/>
            <a:ext cx="5112568" cy="515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3672" y="5373217"/>
            <a:ext cx="6120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7.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村人终于发现，山坡上的身影是十六岁的林默娘。村人建了一座庙纪念她，尊称她为妈祖，不久人们发现拜妈祖很灵验。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33980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0"/>
          <p:cNvSpPr txBox="1"/>
          <p:nvPr/>
        </p:nvSpPr>
        <p:spPr>
          <a:xfrm>
            <a:off x="2711624" y="1196753"/>
            <a:ext cx="6917278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體育版</a:t>
            </a:r>
            <a:r>
              <a:rPr lang="en-US" altLang="zh-TW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  <a:p>
            <a:r>
              <a:rPr lang="zh-TW" altLang="en-US" sz="1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體育版</a:t>
            </a:r>
            <a:endParaRPr sz="1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600" y="980728"/>
            <a:ext cx="7539806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-3109"/>
            <a:ext cx="5328592" cy="540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19021" y="5517233"/>
            <a:ext cx="59766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8.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信妈祖的人越来建越多，海上的妈祖岛，因妈祖而得名。葡萄牙人叫澳门为</a:t>
            </a:r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Macau 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，传说也和岸边的妈祖庙有关。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162018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3" y="260649"/>
            <a:ext cx="5576019" cy="567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5940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0" y="116632"/>
            <a:ext cx="5256584" cy="528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9696" y="5517233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9.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三、四百年前，中国沿海的居民开始大量移民到台湾。他们感念妈祖的保佑就建了许多妈祖庙，妈祖成了民间最普遍的信仰。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60351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16632"/>
            <a:ext cx="4896544" cy="500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15680" y="5229200"/>
            <a:ext cx="5904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10.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每年三月，台湾及中国大陆从南到北的沿海各省，都有几千万人参加妈祖的庆生活动。澳门的海岸建了一座巨大的妈祖石像。”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033160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17032"/>
            <a:ext cx="4851028" cy="321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02" y="16402"/>
            <a:ext cx="4721225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893759"/>
            <a:ext cx="4131754" cy="285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29" y="692697"/>
            <a:ext cx="3972424" cy="267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85317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88641"/>
            <a:ext cx="5112568" cy="51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87572" y="5517233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11.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外婆拉着程文的手说：这是平安符，你随身带着，妈祖会保佑你健康平安。程文抱着外婆说：谢谢外婆。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8463400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188640"/>
            <a:ext cx="5112568" cy="525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7648" y="5445225"/>
            <a:ext cx="604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12.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程文记得历史老师说过，中国人的社会，自古就接受许多不同的宗教和信仰，人们互相尊重和包容，所以没有宗教战争。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042487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519936" y="332656"/>
            <a:ext cx="5112568" cy="2160240"/>
          </a:xfrm>
        </p:spPr>
        <p:txBody>
          <a:bodyPr>
            <a:noAutofit/>
          </a:bodyPr>
          <a:lstStyle/>
          <a:p>
            <a:pPr algn="l"/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1. </a:t>
            </a:r>
            <a:r>
              <a:rPr lang="zh-TW" altLang="en-US" dirty="0">
                <a:latin typeface="華康明體W5破音字1" pitchFamily="18" charset="-120"/>
                <a:ea typeface="華康明體W5破音字1" pitchFamily="18" charset="-120"/>
                <a:cs typeface="Times New Roman" pitchFamily="18" charset="0"/>
              </a:rPr>
              <a:t>外婆向媽祖求什麼</a:t>
            </a:r>
            <a:r>
              <a:rPr lang="en-US" altLang="zh-TW" dirty="0">
                <a:latin typeface="華康明體W5破音字1" pitchFamily="18" charset="-120"/>
                <a:ea typeface="華康明體W5破音字1" pitchFamily="18" charset="-120"/>
                <a:cs typeface="Times New Roman" pitchFamily="18" charset="0"/>
              </a:rPr>
              <a:t>?</a:t>
            </a:r>
            <a:r>
              <a:rPr lang="zh-CN" altLang="en-US" dirty="0">
                <a:latin typeface="華康明體W5破音字1" pitchFamily="18" charset="-120"/>
                <a:ea typeface="華康明體W5破音字1" pitchFamily="18" charset="-120"/>
                <a:cs typeface="Times New Roman" pitchFamily="18" charset="0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華康明體W5破音字1" pitchFamily="18" charset="-120"/>
                <a:ea typeface="華康明體W5破音字1" pitchFamily="18" charset="-120"/>
                <a:cs typeface="Times New Roman" pitchFamily="18" charset="0"/>
              </a:rPr>
              <a:t>外婆向妈祖求什么</a:t>
            </a:r>
            <a:r>
              <a:rPr lang="en-US" altLang="zh-CN" dirty="0">
                <a:solidFill>
                  <a:srgbClr val="FF0000"/>
                </a:solidFill>
                <a:latin typeface="華康明體W5破音字1" pitchFamily="18" charset="-120"/>
                <a:ea typeface="華康明體W5破音字1" pitchFamily="18" charset="-120"/>
                <a:cs typeface="Times New Roman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華康明體W5破音字1" pitchFamily="18" charset="-120"/>
              <a:ea typeface="華康明體W5破音字1" pitchFamily="18" charset="-120"/>
              <a:cs typeface="Times New Roman" pitchFamily="18" charset="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1524000" y="3429000"/>
            <a:ext cx="5652120" cy="3429000"/>
          </a:xfrm>
          <a:ln>
            <a:noFill/>
          </a:ln>
        </p:spPr>
        <p:txBody>
          <a:bodyPr>
            <a:noAutofit/>
          </a:bodyPr>
          <a:lstStyle/>
          <a:p>
            <a:pPr algn="just">
              <a:buNone/>
            </a:pPr>
            <a:r>
              <a:rPr lang="en-US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2. </a:t>
            </a:r>
            <a:r>
              <a:rPr lang="zh-TW" altLang="en-US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林默娘</a:t>
            </a:r>
            <a:r>
              <a:rPr lang="zh-TW" altLang="en-US" dirty="0">
                <a:latin typeface="華康明體W5破音字1" pitchFamily="18" charset="-120"/>
                <a:ea typeface="華康明體W5破音字1" pitchFamily="18" charset="-120"/>
                <a:cs typeface="Times New Roman" pitchFamily="18" charset="0"/>
              </a:rPr>
              <a:t>為</a:t>
            </a:r>
            <a:r>
              <a:rPr lang="zh-TW" altLang="en-US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什麼在暴風雨的夜裡，提燈站在港口邊的高坡上</a:t>
            </a:r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?</a:t>
            </a:r>
            <a:r>
              <a:rPr lang="zh-CN" altLang="en-US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 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林默娘为什么在暴风雨的夜里提灯站在港口边的高坡上</a:t>
            </a:r>
            <a:r>
              <a:rPr lang="en-US" altLang="zh-CN" dirty="0">
                <a:solidFill>
                  <a:srgbClr val="FF0000"/>
                </a:solidFill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?</a:t>
            </a:r>
            <a:endParaRPr lang="en-US" dirty="0">
              <a:solidFill>
                <a:srgbClr val="FF0000"/>
              </a:solidFill>
              <a:latin typeface="華康明體W5破音字1" pitchFamily="18" charset="-120"/>
              <a:ea typeface="華康明體W5破音字1" pitchFamily="18" charset="-12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6748" y="3212976"/>
            <a:ext cx="3171741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7528" y="80984"/>
            <a:ext cx="3115274" cy="320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7528" y="-27384"/>
            <a:ext cx="8363272" cy="2434282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zh-TW" altLang="en-US" sz="4800" dirty="0">
                <a:latin typeface="華康明體W5破音字1" pitchFamily="18" charset="-120"/>
                <a:ea typeface="華康明體W5破音字1" pitchFamily="18" charset="-120"/>
                <a:cs typeface="Times New Roman" pitchFamily="18" charset="0"/>
              </a:rPr>
              <a:t>為</a:t>
            </a:r>
            <a:r>
              <a:rPr lang="zh-TW" altLang="en-US" sz="4800" dirty="0">
                <a:latin typeface="華康明體W5注音字" pitchFamily="18" charset="-120"/>
                <a:ea typeface="華康明體W5注音字" pitchFamily="18" charset="-120"/>
                <a:cs typeface="Times New Roman" pitchFamily="18" charset="0"/>
              </a:rPr>
              <a:t>什麼媽祖是台灣最普遍的信仰</a:t>
            </a:r>
            <a:r>
              <a:rPr lang="en-US" altLang="zh-TW" sz="4800" dirty="0">
                <a:latin typeface="華康明體W5注音字" pitchFamily="18" charset="-120"/>
                <a:ea typeface="華康明體W5注音字" pitchFamily="18" charset="-120"/>
              </a:rPr>
              <a:t>?</a:t>
            </a:r>
            <a:r>
              <a:rPr lang="zh-CN" altLang="en-US" sz="4800" dirty="0">
                <a:solidFill>
                  <a:srgbClr val="FF0000"/>
                </a:solidFill>
                <a:latin typeface="華康明體W5注音字" pitchFamily="18" charset="-120"/>
                <a:ea typeface="華康明體W5注音字" pitchFamily="18" charset="-120"/>
              </a:rPr>
              <a:t>为什么妈祖是台湾最普遍的信仰？</a:t>
            </a:r>
            <a:endParaRPr lang="en-US" sz="4800" dirty="0">
              <a:solidFill>
                <a:srgbClr val="FF0000"/>
              </a:solidFill>
              <a:latin typeface="華康明體W5注音字" pitchFamily="18" charset="-120"/>
              <a:ea typeface="華康明體W5注音字" pitchFamily="18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7564" y="2276872"/>
            <a:ext cx="3997764" cy="43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9507" y="2959570"/>
            <a:ext cx="4224363" cy="3492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47528" y="-243408"/>
            <a:ext cx="8363272" cy="2434282"/>
          </a:xfrm>
        </p:spPr>
        <p:txBody>
          <a:bodyPr>
            <a:normAutofit/>
          </a:bodyPr>
          <a:lstStyle/>
          <a:p>
            <a:pPr algn="just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zh-TW" altLang="en-US" sz="5400" b="1" dirty="0">
                <a:latin typeface="王漢宗中明體注音" pitchFamily="82" charset="-120"/>
                <a:ea typeface="王漢宗中明體注音" pitchFamily="82" charset="-120"/>
                <a:cs typeface="Times New Roman" pitchFamily="18" charset="0"/>
              </a:rPr>
              <a:t>中國為什麼沒有宗教戰爭</a:t>
            </a:r>
            <a:r>
              <a:rPr lang="en-US" altLang="zh-TW" sz="5400" b="1" dirty="0">
                <a:latin typeface="王漢宗中明體注音" pitchFamily="82" charset="-120"/>
                <a:ea typeface="王漢宗中明體注音" pitchFamily="82" charset="-120"/>
                <a:cs typeface="Times New Roman" pitchFamily="18" charset="0"/>
              </a:rPr>
              <a:t>?</a:t>
            </a:r>
            <a:r>
              <a:rPr lang="zh-CN" altLang="en-US" sz="5400" b="1" dirty="0">
                <a:solidFill>
                  <a:srgbClr val="FF0000"/>
                </a:solidFill>
                <a:latin typeface="王漢宗中明體注音" pitchFamily="82" charset="-120"/>
                <a:ea typeface="王漢宗中明體注音" pitchFamily="82" charset="-120"/>
                <a:cs typeface="Times New Roman" pitchFamily="18" charset="0"/>
              </a:rPr>
              <a:t>中国为什么没有宗教战争？</a:t>
            </a:r>
            <a:endParaRPr lang="en-US" sz="5400" b="1" dirty="0">
              <a:solidFill>
                <a:srgbClr val="FF0000"/>
              </a:solidFill>
              <a:latin typeface="王漢宗中明體注音" pitchFamily="82" charset="-120"/>
              <a:ea typeface="王漢宗中明體注音" pitchFamily="82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761" y="2205352"/>
            <a:ext cx="4638169" cy="439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1718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4114" y="819150"/>
            <a:ext cx="7343775" cy="521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25396"/>
            <a:ext cx="849345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2996953"/>
            <a:ext cx="2841625" cy="37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87" b="2227"/>
          <a:stretch/>
        </p:blipFill>
        <p:spPr bwMode="auto">
          <a:xfrm>
            <a:off x="1771169" y="2996953"/>
            <a:ext cx="1728191" cy="180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26CD38-C383-48F1-9AA5-AF09E3F3DE74}"/>
              </a:ext>
            </a:extLst>
          </p:cNvPr>
          <p:cNvSpPr txBox="1"/>
          <p:nvPr/>
        </p:nvSpPr>
        <p:spPr>
          <a:xfrm>
            <a:off x="3816008" y="3490620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/>
              <a:t>预报</a:t>
            </a:r>
            <a:endParaRPr lang="en-US" sz="54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E10D5DA-35F5-47C5-A617-EAFECED40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《预》的笔顺动画写字动画演示">
            <a:extLst>
              <a:ext uri="{FF2B5EF4-FFF2-40B4-BE49-F238E27FC236}">
                <a16:creationId xmlns:a16="http://schemas.microsoft.com/office/drawing/2014/main" id="{944EDF3B-3D6C-4BB7-9461-5F850ECAAB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595756"/>
            <a:ext cx="1987607" cy="19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20688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17140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b="1" u="sng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預報</a:t>
            </a:r>
            <a:r>
              <a:rPr lang="en-US" altLang="zh-TW" sz="5400" b="1" u="sng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/</a:t>
            </a:r>
            <a:r>
              <a:rPr lang="zh-CN" altLang="en-US" sz="5400" b="1" u="sng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预报</a:t>
            </a:r>
            <a:r>
              <a:rPr lang="en-US" altLang="zh-TW" sz="32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(v. to forecast, n. forecast)</a:t>
            </a:r>
            <a:endParaRPr lang="en-US" sz="3200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980728"/>
            <a:ext cx="8820472" cy="5256584"/>
          </a:xfrm>
        </p:spPr>
        <p:txBody>
          <a:bodyPr>
            <a:normAutofit/>
          </a:bodyPr>
          <a:lstStyle/>
          <a:p>
            <a:r>
              <a:rPr lang="zh-TW" altLang="en-US" dirty="0"/>
              <a:t>天氣</a:t>
            </a:r>
            <a:r>
              <a:rPr lang="zh-TW" altLang="en-US" b="1" u="sng" dirty="0">
                <a:solidFill>
                  <a:srgbClr val="FF0000"/>
                </a:solidFill>
              </a:rPr>
              <a:t>預報</a:t>
            </a:r>
            <a:r>
              <a:rPr lang="zh-TW" altLang="en-US" dirty="0"/>
              <a:t>說從這星期起，氣溫會開始下降，天氣會漸漸變冷，所以我們要把冬天的衣服拿出來穿了。</a:t>
            </a:r>
            <a:endParaRPr lang="en-US" altLang="zh-TW" dirty="0"/>
          </a:p>
          <a:p>
            <a:endParaRPr lang="en-US" altLang="zh-TW" dirty="0"/>
          </a:p>
          <a:p>
            <a:r>
              <a:rPr lang="zh-CN" altLang="en-US" dirty="0"/>
              <a:t>天气</a:t>
            </a:r>
            <a:r>
              <a:rPr lang="zh-CN" altLang="en-US" u="sng" dirty="0">
                <a:solidFill>
                  <a:srgbClr val="FF0000"/>
                </a:solidFill>
              </a:rPr>
              <a:t>预报</a:t>
            </a:r>
            <a:r>
              <a:rPr lang="zh-CN" altLang="en-US" dirty="0"/>
              <a:t>说从这星期起，气温会开始下降，天气会渐渐变冷，所以我们要把冬天的衣服拿出来穿了。</a:t>
            </a:r>
            <a:endParaRPr lang="en-US" dirty="0"/>
          </a:p>
        </p:txBody>
      </p:sp>
      <p:pic>
        <p:nvPicPr>
          <p:cNvPr id="5" name="圖片 4" descr="天氣變冷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06480" y="4077072"/>
            <a:ext cx="38100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16678"/>
            <a:ext cx="7488832" cy="563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716752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6633"/>
            <a:ext cx="4680520" cy="3179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424" y="1771470"/>
            <a:ext cx="4531576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446641"/>
            <a:ext cx="3419872" cy="42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209" y="4366926"/>
            <a:ext cx="4180247" cy="247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429000"/>
            <a:ext cx="4177094" cy="2889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98848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171400"/>
            <a:ext cx="8229600" cy="1143000"/>
          </a:xfrm>
        </p:spPr>
        <p:txBody>
          <a:bodyPr/>
          <a:lstStyle/>
          <a:p>
            <a:r>
              <a:rPr lang="zh-TW" altLang="en-US" sz="5400" b="1" u="sng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預備</a:t>
            </a:r>
            <a:r>
              <a:rPr lang="en-US" altLang="zh-TW" sz="3200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(to prepare)</a:t>
            </a:r>
            <a:endParaRPr lang="en-US" sz="32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980729"/>
            <a:ext cx="8964488" cy="4813995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+mj-ea"/>
                <a:ea typeface="+mj-ea"/>
              </a:rPr>
              <a:t>颱風要來了，我們</a:t>
            </a:r>
            <a:r>
              <a:rPr lang="zh-TW" altLang="en-US" sz="4000" dirty="0">
                <a:latin typeface="+mj-ea"/>
              </a:rPr>
              <a:t>在家裡</a:t>
            </a:r>
            <a:r>
              <a:rPr lang="zh-TW" altLang="en-US" sz="4000" dirty="0">
                <a:latin typeface="+mj-ea"/>
                <a:ea typeface="+mj-ea"/>
              </a:rPr>
              <a:t>要多</a:t>
            </a:r>
            <a:r>
              <a:rPr lang="zh-TW" altLang="en-US" sz="4000" b="1" u="sng" dirty="0">
                <a:solidFill>
                  <a:srgbClr val="FF0000"/>
                </a:solidFill>
                <a:latin typeface="+mj-ea"/>
                <a:ea typeface="+mj-ea"/>
              </a:rPr>
              <a:t>預備</a:t>
            </a:r>
            <a:r>
              <a:rPr lang="zh-TW" altLang="en-US" sz="4000" dirty="0">
                <a:latin typeface="+mj-ea"/>
                <a:ea typeface="+mj-ea"/>
              </a:rPr>
              <a:t>一些餅乾、泡麵和礦泉水才行。</a:t>
            </a:r>
            <a:r>
              <a:rPr lang="zh-CN" altLang="en-US" sz="4000" dirty="0">
                <a:solidFill>
                  <a:srgbClr val="FF0000"/>
                </a:solidFill>
                <a:latin typeface="+mj-ea"/>
                <a:ea typeface="+mj-ea"/>
              </a:rPr>
              <a:t>台风要来了我们在家里要多预备一些饼干泡面和矿泉水才行。</a:t>
            </a:r>
            <a:endParaRPr lang="en-US" sz="40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6" name="圖片 5" descr="餅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9496" y="3789264"/>
            <a:ext cx="2688000" cy="2016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圖片 6" descr="泡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27814" y="3825336"/>
            <a:ext cx="3944450" cy="26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 descr="礦泉水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4512" y="3825304"/>
            <a:ext cx="2340000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創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下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創</a:t>
            </a:r>
            <a:r>
              <a:rPr lang="zh-TW" altLang="en-US" dirty="0"/>
              <a:t>下</a:t>
            </a:r>
            <a:endParaRPr lang="en-US" dirty="0">
              <a:solidFill>
                <a:srgbClr val="FF0000"/>
              </a:solidFill>
              <a:latin typeface="DFKaiShuW5-B5" panose="03000509000000000000" pitchFamily="65" charset="-120"/>
              <a:ea typeface="DFKaiShuW5-B5" panose="03000509000000000000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5017"/>
            <a:ext cx="5089376" cy="212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181516"/>
            <a:ext cx="3960440" cy="2138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908721"/>
            <a:ext cx="2590176" cy="258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20" y="4077072"/>
            <a:ext cx="3438829" cy="234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《创》的笔顺动画写字动画演示">
            <a:extLst>
              <a:ext uri="{FF2B5EF4-FFF2-40B4-BE49-F238E27FC236}">
                <a16:creationId xmlns:a16="http://schemas.microsoft.com/office/drawing/2014/main" id="{CDB11859-94BD-4106-B248-F34C8476EB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10" y="1844824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21688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</p:spPr>
        <p:txBody>
          <a:bodyPr/>
          <a:lstStyle/>
          <a:p>
            <a:r>
              <a:rPr lang="zh-TW" altLang="en-US" sz="5400" b="1" u="sng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創下</a:t>
            </a:r>
            <a:r>
              <a:rPr lang="en-US" altLang="zh-TW" dirty="0">
                <a:latin typeface="Times New Roman" pitchFamily="18" charset="0"/>
                <a:ea typeface="華康明體W5注音字" pitchFamily="18" charset="-120"/>
                <a:cs typeface="Times New Roman" pitchFamily="18" charset="0"/>
              </a:rPr>
              <a:t>(establish)</a:t>
            </a:r>
            <a:endParaRPr lang="en-US" dirty="0">
              <a:latin typeface="Times New Roman" pitchFamily="18" charset="0"/>
              <a:ea typeface="華康明體W5注音字" pitchFamily="18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1268760"/>
            <a:ext cx="8820472" cy="5256584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這把小提琴</a:t>
            </a:r>
            <a:r>
              <a:rPr lang="zh-TW" altLang="en-US" b="1" dirty="0">
                <a:latin typeface="Times New Roman" pitchFamily="18" charset="0"/>
                <a:ea typeface="王漢宗中明體破音一" pitchFamily="82" charset="-120"/>
                <a:cs typeface="Times New Roman" pitchFamily="18" charset="0"/>
              </a:rPr>
              <a:t>曾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在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2011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zh-TW" alt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創下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1590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萬美元的拍賣紀錄。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这把小提琴曾在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2011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年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创下</a:t>
            </a:r>
            <a:r>
              <a:rPr lang="en-US" altLang="zh-CN" dirty="0">
                <a:latin typeface="Times New Roman" pitchFamily="18" charset="0"/>
                <a:cs typeface="Times New Roman" pitchFamily="18" charset="0"/>
              </a:rPr>
              <a:t>1590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万美元的拍卖纪录。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圖片 4" descr="古典小提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2317" y="2852936"/>
            <a:ext cx="5121120" cy="3384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7608168" y="5453608"/>
            <a:ext cx="2376264" cy="1071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en-US" sz="5400" dirty="0"/>
          </a:p>
        </p:txBody>
      </p:sp>
      <p:sp>
        <p:nvSpPr>
          <p:cNvPr id="7" name="矩形 6"/>
          <p:cNvSpPr/>
          <p:nvPr/>
        </p:nvSpPr>
        <p:spPr>
          <a:xfrm>
            <a:off x="7218347" y="5795972"/>
            <a:ext cx="3500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 Ames Stradivarius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國</a:t>
            </a:r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際</a:t>
            </a:r>
            <a:r>
              <a:rPr lang="en-US" altLang="zh-TW" dirty="0"/>
              <a:t>/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國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際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44625"/>
            <a:ext cx="5267300" cy="235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1916833"/>
            <a:ext cx="7544197" cy="431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《际》的笔顺动画写字动画演示">
            <a:extLst>
              <a:ext uri="{FF2B5EF4-FFF2-40B4-BE49-F238E27FC236}">
                <a16:creationId xmlns:a16="http://schemas.microsoft.com/office/drawing/2014/main" id="{0BB9F283-054B-4473-8790-FFC739CC1C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1137" y="177870"/>
            <a:ext cx="2092216" cy="209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35893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692696"/>
            <a:ext cx="5400600" cy="497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14713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925" y="-96812"/>
            <a:ext cx="8229600" cy="1143000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廟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廟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3" y="116632"/>
            <a:ext cx="2854251" cy="191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995" y="2607176"/>
            <a:ext cx="591353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《庙》的笔顺动画写字动画演示">
            <a:extLst>
              <a:ext uri="{FF2B5EF4-FFF2-40B4-BE49-F238E27FC236}">
                <a16:creationId xmlns:a16="http://schemas.microsoft.com/office/drawing/2014/main" id="{7E72490C-0874-48CF-BF72-3C704B30CD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975" y="16288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90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/>
          <p:nvPr/>
        </p:nvSpPr>
        <p:spPr>
          <a:xfrm>
            <a:off x="2639616" y="1052737"/>
            <a:ext cx="6917278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影藝版</a:t>
            </a:r>
            <a:r>
              <a:rPr lang="en-US" altLang="zh-TW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  <a:p>
            <a:r>
              <a:rPr lang="zh-TW" altLang="en-US" sz="1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影藝版</a:t>
            </a:r>
            <a:endParaRPr sz="1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600" y="908721"/>
            <a:ext cx="7344816" cy="51875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776" y="1700808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跪</a:t>
            </a:r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拜</a:t>
            </a:r>
            <a:r>
              <a:rPr lang="en-US" altLang="zh-TW" dirty="0"/>
              <a:t>/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跪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拜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20" y="1412777"/>
            <a:ext cx="3546723" cy="152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4135563"/>
            <a:ext cx="4573538" cy="25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556792"/>
            <a:ext cx="35687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42483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404665"/>
            <a:ext cx="7610475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《拜》的笔顺动画写字动画演示">
            <a:extLst>
              <a:ext uri="{FF2B5EF4-FFF2-40B4-BE49-F238E27FC236}">
                <a16:creationId xmlns:a16="http://schemas.microsoft.com/office/drawing/2014/main" id="{28E06867-0FC6-4FCC-A8A0-6449148BE0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86104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034093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81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b="1" u="sng" dirty="0">
                <a:latin typeface="王漢宗中明體注音" pitchFamily="82" charset="-120"/>
                <a:ea typeface="王漢宗中明體注音" pitchFamily="82" charset="-120"/>
              </a:rPr>
              <a:t>拜</a:t>
            </a:r>
            <a:r>
              <a:rPr lang="en-US" altLang="zh-TW" dirty="0">
                <a:latin typeface="Times New Roman" pitchFamily="18" charset="0"/>
                <a:ea typeface="王漢宗中明體注音" pitchFamily="82" charset="-120"/>
                <a:cs typeface="Times New Roman" pitchFamily="18" charset="0"/>
              </a:rPr>
              <a:t>(worship)</a:t>
            </a:r>
            <a:endParaRPr lang="en-US" dirty="0">
              <a:latin typeface="Times New Roman" pitchFamily="18" charset="0"/>
              <a:ea typeface="王漢宗中明體注音" pitchFamily="82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24000" y="836712"/>
            <a:ext cx="8964488" cy="5400600"/>
          </a:xfrm>
        </p:spPr>
        <p:txBody>
          <a:bodyPr>
            <a:normAutofit/>
          </a:bodyPr>
          <a:lstStyle/>
          <a:p>
            <a:r>
              <a:rPr lang="zh-TW" altLang="en-US" dirty="0"/>
              <a:t>我們過年的時候都會到廟裏</a:t>
            </a:r>
            <a:r>
              <a:rPr lang="zh-TW" altLang="en-US" b="1" u="sng" dirty="0">
                <a:solidFill>
                  <a:srgbClr val="FF0000"/>
                </a:solidFill>
              </a:rPr>
              <a:t>拜拜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CN" altLang="en-US" dirty="0"/>
              <a:t>我们过年的时候都会到庙里</a:t>
            </a:r>
            <a:r>
              <a:rPr lang="zh-CN" altLang="en-US" dirty="0">
                <a:solidFill>
                  <a:srgbClr val="FF0000"/>
                </a:solidFill>
              </a:rPr>
              <a:t>拜拜</a:t>
            </a:r>
            <a:r>
              <a:rPr lang="zh-CN" altLang="en-US" dirty="0"/>
              <a:t>。</a:t>
            </a:r>
            <a:endParaRPr lang="en-US" dirty="0"/>
          </a:p>
        </p:txBody>
      </p:sp>
      <p:pic>
        <p:nvPicPr>
          <p:cNvPr id="4" name="圖片 3" descr="拜拜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8902" y="3213352"/>
            <a:ext cx="5189186" cy="3456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圖片 4" descr="擲杯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6970" y="4401384"/>
            <a:ext cx="3382555" cy="241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 descr="擲杯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0448" y="1701104"/>
            <a:ext cx="2556000" cy="2556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慶</a:t>
            </a:r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生</a:t>
            </a:r>
            <a:r>
              <a:rPr lang="en-US" altLang="zh-TW" dirty="0"/>
              <a:t>/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慶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生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116633"/>
            <a:ext cx="4654277" cy="167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397" y="2132857"/>
            <a:ext cx="6753002" cy="409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78271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175" y="548680"/>
            <a:ext cx="78676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《庆》的笔顺动画写字动画演示">
            <a:extLst>
              <a:ext uri="{FF2B5EF4-FFF2-40B4-BE49-F238E27FC236}">
                <a16:creationId xmlns:a16="http://schemas.microsoft.com/office/drawing/2014/main" id="{6CB356E6-FD38-4C1B-B570-2AF5B82967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373003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12967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42864" y="-171400"/>
            <a:ext cx="8229600" cy="1143000"/>
          </a:xfrm>
        </p:spPr>
        <p:txBody>
          <a:bodyPr/>
          <a:lstStyle/>
          <a:p>
            <a:r>
              <a:rPr lang="zh-TW" altLang="en-US" sz="5400" b="1" u="sng" dirty="0">
                <a:latin typeface="王漢宗中明體注音" pitchFamily="82" charset="-120"/>
                <a:ea typeface="王漢宗中明體注音" pitchFamily="82" charset="-120"/>
              </a:rPr>
              <a:t>慶祝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(celebrate )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庆祝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87488" y="980728"/>
            <a:ext cx="9145016" cy="5661248"/>
          </a:xfrm>
        </p:spPr>
        <p:txBody>
          <a:bodyPr>
            <a:normAutofit/>
          </a:bodyPr>
          <a:lstStyle/>
          <a:p>
            <a:r>
              <a:rPr lang="zh-TW" altLang="en-US" dirty="0"/>
              <a:t>聖誕節快到了，你們打</a:t>
            </a:r>
            <a:r>
              <a:rPr lang="zh-TW" altLang="en-US" b="1" dirty="0">
                <a:latin typeface="王漢宗中明體注音" pitchFamily="82" charset="-120"/>
                <a:ea typeface="王漢宗中明體注音" pitchFamily="82" charset="-120"/>
              </a:rPr>
              <a:t>算</a:t>
            </a:r>
            <a:r>
              <a:rPr lang="zh-TW" altLang="en-US" dirty="0"/>
              <a:t>到哪裡</a:t>
            </a:r>
            <a:r>
              <a:rPr lang="zh-TW" altLang="en-US" b="1" u="sng" dirty="0">
                <a:solidFill>
                  <a:srgbClr val="FF0000"/>
                </a:solidFill>
              </a:rPr>
              <a:t>慶祝</a:t>
            </a:r>
            <a:r>
              <a:rPr lang="zh-TW" altLang="en-US" dirty="0"/>
              <a:t>呢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圣诞节快到了你们打算到哪里</a:t>
            </a:r>
            <a:r>
              <a:rPr lang="zh-CN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庆祝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呢？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圖片 5" descr="Christmas-belfa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1511" y="3087200"/>
            <a:ext cx="4773444" cy="295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 descr="Christmas-Solva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56040" y="3212976"/>
            <a:ext cx="4132918" cy="2736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提</a:t>
            </a:r>
            <a:r>
              <a:rPr lang="zh-TW" altLang="en-US" dirty="0">
                <a:solidFill>
                  <a:srgbClr val="FF0000"/>
                </a:solidFill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燈</a:t>
            </a:r>
            <a:r>
              <a:rPr lang="en-US" altLang="zh-TW" dirty="0"/>
              <a:t>/</a:t>
            </a:r>
            <a:r>
              <a:rPr lang="zh-TW" altLang="en-US" dirty="0">
                <a:latin typeface="DFPKaiW5-GB5-AZ" panose="03000500000000000000" pitchFamily="66" charset="-120"/>
                <a:ea typeface="DFPKaiW5-GB5-AZ" panose="03000500000000000000" pitchFamily="66" charset="-120"/>
              </a:rPr>
              <a:t>提</a:t>
            </a:r>
            <a:r>
              <a:rPr lang="zh-TW" altLang="en-US" dirty="0">
                <a:solidFill>
                  <a:srgbClr val="FF0000"/>
                </a:solidFill>
                <a:latin typeface="DFPKaiW5-GB5-AZ" panose="03000500000000000000" pitchFamily="66" charset="-120"/>
                <a:ea typeface="DFPKaiW5-GB5-AZ" panose="03000500000000000000" pitchFamily="66" charset="-120"/>
              </a:rPr>
              <a:t>燈</a:t>
            </a:r>
            <a:endParaRPr lang="en-US" dirty="0">
              <a:solidFill>
                <a:srgbClr val="FF0000"/>
              </a:solidFill>
              <a:latin typeface="DFPKaiW5-GB5-AZ" panose="03000500000000000000" pitchFamily="66" charset="-120"/>
              <a:ea typeface="DFPKaiW5-GB5-AZ" panose="03000500000000000000" pitchFamily="66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116633"/>
            <a:ext cx="4429869" cy="167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2492896"/>
            <a:ext cx="326707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79" y="2493390"/>
            <a:ext cx="21082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《灯》的笔顺动画写字动画演示">
            <a:extLst>
              <a:ext uri="{FF2B5EF4-FFF2-40B4-BE49-F238E27FC236}">
                <a16:creationId xmlns:a16="http://schemas.microsoft.com/office/drawing/2014/main" id="{3C7B43AD-E6A9-4A92-B5C4-BEA34F429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84" y="278092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4835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Cloud Callout 3"/>
          <p:cNvSpPr>
            <a:spLocks noChangeArrowheads="1"/>
          </p:cNvSpPr>
          <p:nvPr/>
        </p:nvSpPr>
        <p:spPr bwMode="auto"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79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200" dirty="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  <p:sp>
        <p:nvSpPr>
          <p:cNvPr id="152580" name="TextBox 2"/>
          <p:cNvSpPr txBox="1">
            <a:spLocks noChangeArrowheads="1"/>
          </p:cNvSpPr>
          <p:nvPr/>
        </p:nvSpPr>
        <p:spPr bwMode="auto"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540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講解本週作業</a:t>
            </a:r>
            <a:endParaRPr lang="en-US" altLang="en-US" sz="540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525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258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585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>
                <a:solidFill>
                  <a:schemeClr val="tx2"/>
                </a:solidFill>
                <a:latin typeface="Century Gothic" pitchFamily="34" charset="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EFE12C6-94BD-4D05-93B3-DA85B105F60B}" type="slidenum">
              <a:rPr lang="zh-TW" altLang="en-US" sz="1200">
                <a:solidFill>
                  <a:schemeClr val="tx1"/>
                </a:solidFill>
                <a:latin typeface="Arial" charset="0"/>
                <a:ea typeface="新細明體" pitchFamily="18" charset="-12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137</a:t>
            </a:fld>
            <a:endParaRPr lang="en-US" altLang="zh-TW" sz="1200">
              <a:solidFill>
                <a:schemeClr val="tx1"/>
              </a:solidFill>
              <a:latin typeface="Arial" charset="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9420228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4" y="687389"/>
            <a:ext cx="7292975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78004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692696"/>
            <a:ext cx="707928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508F02-125A-4A62-BDD1-576F97CF1306}"/>
              </a:ext>
            </a:extLst>
          </p:cNvPr>
          <p:cNvSpPr txBox="1"/>
          <p:nvPr/>
        </p:nvSpPr>
        <p:spPr>
          <a:xfrm>
            <a:off x="3071664" y="234888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卡通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B0DAAE-A80A-4486-BC91-27972FA7E314}"/>
              </a:ext>
            </a:extLst>
          </p:cNvPr>
          <p:cNvSpPr txBox="1"/>
          <p:nvPr/>
        </p:nvSpPr>
        <p:spPr>
          <a:xfrm>
            <a:off x="4439816" y="29249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Lunar </a:t>
            </a:r>
            <a:r>
              <a:rPr lang="en-US" dirty="0" err="1"/>
              <a:t>calender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6D07A-496B-4D07-9B95-1C388E49C5A1}"/>
              </a:ext>
            </a:extLst>
          </p:cNvPr>
          <p:cNvSpPr txBox="1"/>
          <p:nvPr/>
        </p:nvSpPr>
        <p:spPr>
          <a:xfrm>
            <a:off x="3215680" y="338835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庙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9C675-B456-43AC-A19F-13A420CD15CF}"/>
              </a:ext>
            </a:extLst>
          </p:cNvPr>
          <p:cNvSpPr txBox="1"/>
          <p:nvPr/>
        </p:nvSpPr>
        <p:spPr>
          <a:xfrm>
            <a:off x="4511824" y="393305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bakery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602719-FDEA-40D5-8509-BCAEEFD06262}"/>
              </a:ext>
            </a:extLst>
          </p:cNvPr>
          <p:cNvSpPr txBox="1"/>
          <p:nvPr/>
        </p:nvSpPr>
        <p:spPr>
          <a:xfrm>
            <a:off x="3071664" y="443711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预报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E8C300-D26C-4480-81CB-75ABAE8B6825}"/>
              </a:ext>
            </a:extLst>
          </p:cNvPr>
          <p:cNvSpPr txBox="1"/>
          <p:nvPr/>
        </p:nvSpPr>
        <p:spPr>
          <a:xfrm>
            <a:off x="4439816" y="480644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Flood </a:t>
            </a:r>
            <a:r>
              <a:rPr lang="zh-CN" altLang="en-US" dirty="0"/>
              <a:t>、</a:t>
            </a:r>
            <a:r>
              <a:rPr lang="en-US" altLang="zh-CN" dirty="0"/>
              <a:t>drown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8E3959-11CA-42B9-A609-10479C727143}"/>
              </a:ext>
            </a:extLst>
          </p:cNvPr>
          <p:cNvSpPr txBox="1"/>
          <p:nvPr/>
        </p:nvSpPr>
        <p:spPr>
          <a:xfrm>
            <a:off x="3071664" y="53732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高速公路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8560C0-04AF-44FA-A467-9F201893355F}"/>
              </a:ext>
            </a:extLst>
          </p:cNvPr>
          <p:cNvSpPr txBox="1"/>
          <p:nvPr/>
        </p:nvSpPr>
        <p:spPr>
          <a:xfrm>
            <a:off x="7896201" y="1844824"/>
            <a:ext cx="1728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statistics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EB5052-39DF-43FA-B1E5-A608962B39DB}"/>
              </a:ext>
            </a:extLst>
          </p:cNvPr>
          <p:cNvSpPr txBox="1"/>
          <p:nvPr/>
        </p:nvSpPr>
        <p:spPr>
          <a:xfrm>
            <a:off x="6384032" y="23488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周末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00D997-B1C3-474B-BA7C-60AFFCBE6D7D}"/>
              </a:ext>
            </a:extLst>
          </p:cNvPr>
          <p:cNvSpPr txBox="1"/>
          <p:nvPr/>
        </p:nvSpPr>
        <p:spPr>
          <a:xfrm>
            <a:off x="7896200" y="29249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parade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132D70-4631-45E1-8856-96F6BBC41C60}"/>
              </a:ext>
            </a:extLst>
          </p:cNvPr>
          <p:cNvSpPr txBox="1"/>
          <p:nvPr/>
        </p:nvSpPr>
        <p:spPr>
          <a:xfrm>
            <a:off x="6437051" y="3384949"/>
            <a:ext cx="141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世界纪录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75AA8C-6909-456F-AD36-6904D3063886}"/>
              </a:ext>
            </a:extLst>
          </p:cNvPr>
          <p:cNvSpPr txBox="1"/>
          <p:nvPr/>
        </p:nvSpPr>
        <p:spPr>
          <a:xfrm>
            <a:off x="7896200" y="38610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figure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944629-5E40-4A77-B0A5-2B77D231961F}"/>
              </a:ext>
            </a:extLst>
          </p:cNvPr>
          <p:cNvSpPr txBox="1"/>
          <p:nvPr/>
        </p:nvSpPr>
        <p:spPr>
          <a:xfrm>
            <a:off x="6384032" y="430238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国际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452888-82B9-4DA7-9654-757D374D7175}"/>
              </a:ext>
            </a:extLst>
          </p:cNvPr>
          <p:cNvSpPr txBox="1"/>
          <p:nvPr/>
        </p:nvSpPr>
        <p:spPr>
          <a:xfrm>
            <a:off x="7896200" y="480644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supplies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A68638-08B3-4F7D-89C9-27DE6A849BFB}"/>
              </a:ext>
            </a:extLst>
          </p:cNvPr>
          <p:cNvSpPr txBox="1"/>
          <p:nvPr/>
        </p:nvSpPr>
        <p:spPr>
          <a:xfrm>
            <a:off x="6384032" y="537321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基本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789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7864" y="519114"/>
            <a:ext cx="8296275" cy="581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EA43A-D5B6-6D1E-25BD-B1D488584BE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第四周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0893B0-0D8E-71E1-4B20-076CB3E71D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5852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/>
              <a:t>故事</a:t>
            </a:r>
            <a:r>
              <a:rPr lang="zh-CN" altLang="en-US" sz="4000" dirty="0"/>
              <a:t>复习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417639"/>
            <a:ext cx="145415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1417638"/>
            <a:ext cx="14382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69" y="1441451"/>
            <a:ext cx="13366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9" y="1441450"/>
            <a:ext cx="140652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35269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語法小複習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zh-TW" altLang="en-US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忽然和突然的比较</a:t>
            </a:r>
            <a:r>
              <a:rPr lang="en-US" altLang="zh-TW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:</a:t>
            </a:r>
          </a:p>
          <a:p>
            <a:pPr marL="0" indent="0">
              <a:buNone/>
            </a:pP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突然和忽然都有</a:t>
            </a:r>
            <a:r>
              <a:rPr lang="en-US" altLang="zh-TW" dirty="0" err="1">
                <a:latin typeface="SimSun" panose="02010600030101010101" pitchFamily="2" charset="-122"/>
                <a:ea typeface="SimSun" panose="02010600030101010101" pitchFamily="2" charset="-122"/>
              </a:rPr>
              <a:t>suddenly,unexpected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的意思。突然和忽然在做副词（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adv.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）的时候，可以通用。</a:t>
            </a:r>
          </a:p>
          <a:p>
            <a:pPr marL="0" indent="0">
              <a:buNone/>
            </a:pP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A.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忽然、突然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(adv)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</a:p>
          <a:p>
            <a:pPr marL="0" indent="0">
              <a:buNone/>
            </a:pP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例句：</a:t>
            </a:r>
          </a:p>
          <a:p>
            <a:pPr marL="0" indent="0">
              <a:buNone/>
            </a:pP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1.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他怎麽忽然（突然）生气了？</a:t>
            </a:r>
          </a:p>
          <a:p>
            <a:pPr marL="0" indent="0">
              <a:buNone/>
            </a:pP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 </a:t>
            </a: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2.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刚刚还是大晴天，怎麽忽然</a:t>
            </a:r>
          </a:p>
          <a:p>
            <a:pPr marL="0" indent="0">
              <a:buNone/>
            </a:pP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   （突然）下雨了。</a:t>
            </a:r>
          </a:p>
          <a:p>
            <a:pPr marL="0" indent="0">
              <a:buNone/>
            </a:pPr>
            <a:r>
              <a:rPr lang="en-US" altLang="zh-TW" dirty="0">
                <a:latin typeface="SimSun" panose="02010600030101010101" pitchFamily="2" charset="-122"/>
                <a:ea typeface="SimSun" panose="02010600030101010101" pitchFamily="2" charset="-122"/>
              </a:rPr>
              <a:t>3.</a:t>
            </a:r>
            <a:r>
              <a:rPr lang="zh-TW" altLang="en-US" dirty="0">
                <a:latin typeface="SimSun" panose="02010600030101010101" pitchFamily="2" charset="-122"/>
                <a:ea typeface="SimSun" panose="02010600030101010101" pitchFamily="2" charset="-122"/>
              </a:rPr>
              <a:t>你不是在欧洲旅行吗？怎麽忽然（突然）回来了？</a:t>
            </a:r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9249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51584" y="620689"/>
            <a:ext cx="727280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zh-CN" sz="3000" dirty="0">
                <a:latin typeface="+mn-ea"/>
              </a:rPr>
              <a:t>B.</a:t>
            </a:r>
            <a:r>
              <a:rPr lang="zh-CN" altLang="en-US" sz="3000" dirty="0">
                <a:latin typeface="+mn-ea"/>
              </a:rPr>
              <a:t>突然</a:t>
            </a:r>
            <a:r>
              <a:rPr lang="en-US" altLang="zh-CN" sz="3000" dirty="0">
                <a:latin typeface="+mn-ea"/>
              </a:rPr>
              <a:t>(adj)</a:t>
            </a:r>
            <a:r>
              <a:rPr lang="zh-CN" altLang="en-US" sz="3000" dirty="0">
                <a:latin typeface="+mn-ea"/>
              </a:rPr>
              <a:t>：在“突然”的前面可以加太、很、非常、有点儿</a:t>
            </a:r>
            <a:r>
              <a:rPr lang="en-US" altLang="zh-CN" sz="3000" dirty="0">
                <a:latin typeface="+mn-ea"/>
              </a:rPr>
              <a:t>…</a:t>
            </a:r>
            <a:r>
              <a:rPr lang="zh-CN" altLang="en-US" sz="3000" dirty="0">
                <a:latin typeface="+mn-ea"/>
              </a:rPr>
              <a:t>来形容“突然”。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zh-CN" altLang="en-US" sz="3000" dirty="0">
                <a:latin typeface="+mn-ea"/>
              </a:rPr>
              <a:t>例句：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zh-CN" sz="3000" dirty="0">
                <a:latin typeface="+mn-ea"/>
              </a:rPr>
              <a:t>1.</a:t>
            </a:r>
            <a:r>
              <a:rPr lang="zh-CN" altLang="en-US" sz="3000" dirty="0">
                <a:latin typeface="+mn-ea"/>
              </a:rPr>
              <a:t>王先生昨晚突然去世了，这件事来得太突然，大家都不敢相信。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en-US" altLang="zh-CN" sz="3000" dirty="0">
              <a:latin typeface="+mn-ea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zh-CN" altLang="en-US" sz="3000" dirty="0">
              <a:latin typeface="+mn-ea"/>
            </a:endParaRP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zh-CN" sz="3000" dirty="0">
                <a:latin typeface="+mn-ea"/>
              </a:rPr>
              <a:t>C.</a:t>
            </a:r>
            <a:r>
              <a:rPr lang="zh-CN" altLang="en-US" sz="3000" dirty="0">
                <a:latin typeface="+mn-ea"/>
              </a:rPr>
              <a:t>在“忽然”的前面不能加形容词。 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zh-CN" altLang="en-US" sz="3000" dirty="0">
                <a:latin typeface="+mn-ea"/>
              </a:rPr>
              <a:t>例如：〤太忽然、 〤很忽然、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zh-CN" altLang="en-US" sz="3000" dirty="0">
                <a:latin typeface="+mn-ea"/>
              </a:rPr>
              <a:t>     〤非常忽然、〤有点儿忽然。</a:t>
            </a:r>
            <a:endParaRPr lang="zh-TW" altLang="en-US" sz="3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428331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成语、常用语小复习</a:t>
            </a:r>
            <a:br>
              <a:rPr lang="en-US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575720" y="126876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600" dirty="0"/>
              <a:t>1.</a:t>
            </a:r>
            <a:r>
              <a:rPr lang="zh-CN" altLang="en-US" sz="3600" dirty="0"/>
              <a:t>和风细雨（</a:t>
            </a:r>
            <a:r>
              <a:rPr lang="en-US" altLang="zh-CN" sz="3600" dirty="0"/>
              <a:t>6</a:t>
            </a:r>
            <a:r>
              <a:rPr lang="zh-CN" altLang="en-US" sz="3600" dirty="0"/>
              <a:t>）</a:t>
            </a:r>
          </a:p>
          <a:p>
            <a:r>
              <a:rPr lang="en-US" altLang="zh-CN" sz="3600" dirty="0"/>
              <a:t>2.</a:t>
            </a:r>
            <a:r>
              <a:rPr lang="zh-CN" altLang="en-US" sz="3600" dirty="0"/>
              <a:t>平安健康（</a:t>
            </a:r>
            <a:r>
              <a:rPr lang="en-US" altLang="zh-CN" sz="3600" dirty="0"/>
              <a:t>8-3</a:t>
            </a:r>
            <a:r>
              <a:rPr lang="zh-CN" altLang="en-US" sz="3600" dirty="0"/>
              <a:t>）</a:t>
            </a:r>
          </a:p>
          <a:p>
            <a:r>
              <a:rPr lang="en-US" altLang="zh-CN" sz="3600" dirty="0"/>
              <a:t>3.</a:t>
            </a:r>
            <a:r>
              <a:rPr lang="zh-CN" altLang="en-US" sz="3600" dirty="0"/>
              <a:t>无灾无难（</a:t>
            </a:r>
            <a:r>
              <a:rPr lang="en-US" altLang="zh-CN" sz="3600" dirty="0"/>
              <a:t>7</a:t>
            </a:r>
            <a:r>
              <a:rPr lang="zh-CN" altLang="en-US" sz="3600" dirty="0"/>
              <a:t>）</a:t>
            </a:r>
          </a:p>
          <a:p>
            <a:r>
              <a:rPr lang="en-US" altLang="zh-CN" sz="3600" dirty="0"/>
              <a:t>4.</a:t>
            </a:r>
            <a:r>
              <a:rPr lang="zh-CN" altLang="en-US" sz="3600" dirty="0"/>
              <a:t>同心协力（</a:t>
            </a:r>
            <a:r>
              <a:rPr lang="en-US" altLang="zh-CN" sz="3600" dirty="0"/>
              <a:t>6</a:t>
            </a:r>
            <a:r>
              <a:rPr lang="zh-CN" altLang="en-US" sz="3600" dirty="0"/>
              <a:t>）</a:t>
            </a:r>
          </a:p>
          <a:p>
            <a:r>
              <a:rPr lang="en-US" altLang="zh-CN" sz="3600" dirty="0"/>
              <a:t>5.</a:t>
            </a:r>
            <a:r>
              <a:rPr lang="zh-CN" altLang="en-US" sz="3600" dirty="0"/>
              <a:t>学识丰富（</a:t>
            </a:r>
            <a:r>
              <a:rPr lang="en-US" altLang="zh-CN" sz="3600" dirty="0"/>
              <a:t>6</a:t>
            </a:r>
            <a:r>
              <a:rPr lang="zh-CN" altLang="en-US" sz="3600" dirty="0"/>
              <a:t>）</a:t>
            </a:r>
          </a:p>
          <a:p>
            <a:r>
              <a:rPr lang="en-US" altLang="zh-CN" sz="3600" dirty="0"/>
              <a:t>6.</a:t>
            </a:r>
            <a:r>
              <a:rPr lang="zh-CN" altLang="en-US" sz="3600" dirty="0"/>
              <a:t>大吃一惊（</a:t>
            </a:r>
            <a:r>
              <a:rPr lang="en-US" altLang="zh-CN" sz="3600" dirty="0"/>
              <a:t>6</a:t>
            </a:r>
            <a:r>
              <a:rPr lang="zh-CN" altLang="en-US" sz="36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1146799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大吃一驚</a:t>
            </a:r>
            <a:endParaRPr lang="en-US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4" y="1689100"/>
            <a:ext cx="3952875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78774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88640"/>
            <a:ext cx="4680520" cy="623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210590"/>
            <a:ext cx="4135236" cy="609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68153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7529" y="1"/>
            <a:ext cx="818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看圖說話：小雪在看電視新聞，她看見</a:t>
            </a:r>
            <a:r>
              <a:rPr lang="en-US" altLang="zh-TW" sz="3200" dirty="0">
                <a:solidFill>
                  <a:srgbClr val="FF0000"/>
                </a:solidFill>
                <a:latin typeface="DFBiaoKaiShu-B5" panose="03000509000000000000" pitchFamily="65" charset="-120"/>
                <a:ea typeface="DFBiaoKaiShu-B5" panose="03000509000000000000" pitchFamily="65" charset="-120"/>
              </a:rPr>
              <a:t>…….</a:t>
            </a:r>
            <a:endParaRPr lang="en-US" sz="3200" dirty="0">
              <a:solidFill>
                <a:srgbClr val="FF0000"/>
              </a:solidFill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695" y="692696"/>
            <a:ext cx="4994523" cy="283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53" y="3573016"/>
            <a:ext cx="4946058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7555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4"/>
          <p:cNvSpPr txBox="1"/>
          <p:nvPr/>
        </p:nvSpPr>
        <p:spPr>
          <a:xfrm>
            <a:off x="2783632" y="1052737"/>
            <a:ext cx="6917278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旅遊版</a:t>
            </a:r>
            <a:r>
              <a:rPr lang="en-US" altLang="zh-TW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  <a:p>
            <a:r>
              <a:rPr lang="zh-TW" altLang="en-US" sz="1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旅遊版</a:t>
            </a:r>
            <a:endParaRPr sz="1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3" name="Google Shape;25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616" y="1124744"/>
            <a:ext cx="7061294" cy="4582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7350" y="523875"/>
            <a:ext cx="8877300" cy="581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6"/>
          <p:cNvSpPr txBox="1"/>
          <p:nvPr/>
        </p:nvSpPr>
        <p:spPr>
          <a:xfrm>
            <a:off x="2999656" y="1052737"/>
            <a:ext cx="6917278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漫畫版</a:t>
            </a:r>
            <a:r>
              <a:rPr lang="en-US" altLang="zh-TW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  <a:p>
            <a:r>
              <a:rPr lang="zh-TW" altLang="en-US" sz="1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漫畫版</a:t>
            </a:r>
            <a:endParaRPr sz="1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7608" y="908721"/>
            <a:ext cx="7416824" cy="4799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513" y="1988840"/>
            <a:ext cx="8492143" cy="2088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 txBox="1"/>
          <p:nvPr/>
        </p:nvSpPr>
        <p:spPr>
          <a:xfrm>
            <a:off x="2855640" y="1124745"/>
            <a:ext cx="6917278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國際版</a:t>
            </a:r>
            <a:r>
              <a:rPr lang="en-US" altLang="zh-TW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  <a:p>
            <a:r>
              <a:rPr lang="zh-TW" altLang="en-US" sz="1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國際版</a:t>
            </a:r>
            <a:endParaRPr sz="1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3632" y="1124744"/>
            <a:ext cx="6858022" cy="453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52625" y="1514475"/>
            <a:ext cx="8286750" cy="382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5520" y="548680"/>
            <a:ext cx="4536504" cy="5757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6199" y="980728"/>
            <a:ext cx="4261085" cy="51125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D5C56F-3510-4CED-BFCC-7DCBD3DC9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207" y="253981"/>
            <a:ext cx="4320914" cy="61803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887BA-7FBA-43F2-A41C-EA91D1B4C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2034" y="253981"/>
            <a:ext cx="4585966" cy="602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18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568" y="1196752"/>
            <a:ext cx="8062182" cy="326259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50"/>
          <p:cNvSpPr/>
          <p:nvPr/>
        </p:nvSpPr>
        <p:spPr>
          <a:xfrm>
            <a:off x="3143672" y="2636912"/>
            <a:ext cx="1296144" cy="288032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0"/>
          <p:cNvSpPr/>
          <p:nvPr/>
        </p:nvSpPr>
        <p:spPr>
          <a:xfrm>
            <a:off x="5591944" y="3573016"/>
            <a:ext cx="792088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50"/>
          <p:cNvSpPr/>
          <p:nvPr/>
        </p:nvSpPr>
        <p:spPr>
          <a:xfrm>
            <a:off x="7104112" y="3573016"/>
            <a:ext cx="1440160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50"/>
          <p:cNvSpPr/>
          <p:nvPr/>
        </p:nvSpPr>
        <p:spPr>
          <a:xfrm>
            <a:off x="2711624" y="4099302"/>
            <a:ext cx="1440160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50"/>
          <p:cNvSpPr/>
          <p:nvPr/>
        </p:nvSpPr>
        <p:spPr>
          <a:xfrm>
            <a:off x="4943872" y="3068960"/>
            <a:ext cx="1152128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1"/>
          <p:cNvSpPr txBox="1"/>
          <p:nvPr/>
        </p:nvSpPr>
        <p:spPr>
          <a:xfrm>
            <a:off x="1847528" y="476673"/>
            <a:ext cx="264687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中文報紙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7" name="Google Shape;297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3143673" y="1628800"/>
            <a:ext cx="5684599" cy="4650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2"/>
          <p:cNvSpPr txBox="1"/>
          <p:nvPr/>
        </p:nvSpPr>
        <p:spPr>
          <a:xfrm>
            <a:off x="1847529" y="476673"/>
            <a:ext cx="20313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地方版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3913056" y="-220705"/>
            <a:ext cx="3456384" cy="7155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3"/>
          <p:cNvSpPr txBox="1"/>
          <p:nvPr/>
        </p:nvSpPr>
        <p:spPr>
          <a:xfrm>
            <a:off x="1847528" y="476673"/>
            <a:ext cx="14157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颶風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Google Shape;309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512" y="3284985"/>
            <a:ext cx="4927600" cy="31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1985" y="44624"/>
            <a:ext cx="4289425" cy="304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4"/>
          <p:cNvSpPr txBox="1"/>
          <p:nvPr/>
        </p:nvSpPr>
        <p:spPr>
          <a:xfrm>
            <a:off x="1847528" y="476673"/>
            <a:ext cx="264687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狂風暴雨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6" name="Google Shape;31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5520" y="3861049"/>
            <a:ext cx="3718570" cy="267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5920" y="260649"/>
            <a:ext cx="4749800" cy="30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2407" y="3861048"/>
            <a:ext cx="4570297" cy="2794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5"/>
          <p:cNvSpPr txBox="1"/>
          <p:nvPr/>
        </p:nvSpPr>
        <p:spPr>
          <a:xfrm>
            <a:off x="1847528" y="476673"/>
            <a:ext cx="264687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加強戒備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4" name="Google Shape;324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5520" y="1556792"/>
            <a:ext cx="3594100" cy="314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07968" y="3278040"/>
            <a:ext cx="4330700" cy="287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1340" y="877554"/>
            <a:ext cx="7355060" cy="437278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6"/>
          <p:cNvSpPr/>
          <p:nvPr/>
        </p:nvSpPr>
        <p:spPr>
          <a:xfrm>
            <a:off x="4007768" y="1916832"/>
            <a:ext cx="1440160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56"/>
          <p:cNvSpPr/>
          <p:nvPr/>
        </p:nvSpPr>
        <p:spPr>
          <a:xfrm>
            <a:off x="7896200" y="1916297"/>
            <a:ext cx="720080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56"/>
          <p:cNvSpPr/>
          <p:nvPr/>
        </p:nvSpPr>
        <p:spPr>
          <a:xfrm>
            <a:off x="2279576" y="2420888"/>
            <a:ext cx="720080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56"/>
          <p:cNvSpPr/>
          <p:nvPr/>
        </p:nvSpPr>
        <p:spPr>
          <a:xfrm>
            <a:off x="3287688" y="2420888"/>
            <a:ext cx="1440160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56"/>
          <p:cNvSpPr/>
          <p:nvPr/>
        </p:nvSpPr>
        <p:spPr>
          <a:xfrm>
            <a:off x="5735960" y="2883926"/>
            <a:ext cx="792088" cy="329051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56"/>
          <p:cNvSpPr/>
          <p:nvPr/>
        </p:nvSpPr>
        <p:spPr>
          <a:xfrm>
            <a:off x="7177386" y="3403591"/>
            <a:ext cx="790823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56"/>
          <p:cNvSpPr/>
          <p:nvPr/>
        </p:nvSpPr>
        <p:spPr>
          <a:xfrm>
            <a:off x="2279576" y="3835613"/>
            <a:ext cx="720080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56"/>
          <p:cNvSpPr/>
          <p:nvPr/>
        </p:nvSpPr>
        <p:spPr>
          <a:xfrm>
            <a:off x="2855640" y="4800043"/>
            <a:ext cx="1152128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56"/>
          <p:cNvSpPr/>
          <p:nvPr/>
        </p:nvSpPr>
        <p:spPr>
          <a:xfrm>
            <a:off x="5015880" y="3835614"/>
            <a:ext cx="1872208" cy="329051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7"/>
          <p:cNvSpPr txBox="1"/>
          <p:nvPr/>
        </p:nvSpPr>
        <p:spPr>
          <a:xfrm>
            <a:off x="1847528" y="476673"/>
            <a:ext cx="264687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北極寒流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5" name="Google Shape;34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15880" y="332657"/>
            <a:ext cx="4724400" cy="20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5521" y="3140969"/>
            <a:ext cx="4873625" cy="34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44072" y="3645024"/>
            <a:ext cx="3750794" cy="2637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2"/>
          <p:cNvSpPr txBox="1"/>
          <p:nvPr/>
        </p:nvSpPr>
        <p:spPr>
          <a:xfrm>
            <a:off x="3287689" y="836713"/>
            <a:ext cx="4993675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頭版</a:t>
            </a:r>
            <a:r>
              <a:rPr lang="en-US" altLang="zh-TW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  <a:p>
            <a:r>
              <a:rPr lang="zh-TW" altLang="en-US" sz="1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頭版</a:t>
            </a:r>
            <a:endParaRPr sz="1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15680" y="908721"/>
            <a:ext cx="5256584" cy="4553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8"/>
          <p:cNvSpPr txBox="1"/>
          <p:nvPr/>
        </p:nvSpPr>
        <p:spPr>
          <a:xfrm>
            <a:off x="1847528" y="476673"/>
            <a:ext cx="14157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強風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9656" y="1628800"/>
            <a:ext cx="5976664" cy="3958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9"/>
          <p:cNvSpPr txBox="1"/>
          <p:nvPr/>
        </p:nvSpPr>
        <p:spPr>
          <a:xfrm>
            <a:off x="1847528" y="476673"/>
            <a:ext cx="14157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暴雨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5520" y="1772817"/>
            <a:ext cx="4451350" cy="270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28049" y="3284985"/>
            <a:ext cx="3629025" cy="330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60"/>
          <p:cNvSpPr txBox="1"/>
          <p:nvPr/>
        </p:nvSpPr>
        <p:spPr>
          <a:xfrm>
            <a:off x="1847528" y="476673"/>
            <a:ext cx="264687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山區大雪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700808"/>
            <a:ext cx="7128792" cy="4124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61"/>
          <p:cNvSpPr txBox="1"/>
          <p:nvPr/>
        </p:nvSpPr>
        <p:spPr>
          <a:xfrm>
            <a:off x="1847528" y="476673"/>
            <a:ext cx="14157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巨浪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2" name="Google Shape;372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3593" y="1772816"/>
            <a:ext cx="6686559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62"/>
          <p:cNvSpPr txBox="1"/>
          <p:nvPr/>
        </p:nvSpPr>
        <p:spPr>
          <a:xfrm>
            <a:off x="1847528" y="476673"/>
            <a:ext cx="14157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淹水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5520" y="1844824"/>
            <a:ext cx="3960440" cy="3009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1985" y="1945247"/>
            <a:ext cx="4338149" cy="2808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3"/>
          <p:cNvSpPr txBox="1"/>
          <p:nvPr/>
        </p:nvSpPr>
        <p:spPr>
          <a:xfrm>
            <a:off x="1847528" y="476673"/>
            <a:ext cx="141577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火災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617" y="1700808"/>
            <a:ext cx="6851913" cy="4104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64"/>
          <p:cNvSpPr txBox="1"/>
          <p:nvPr/>
        </p:nvSpPr>
        <p:spPr>
          <a:xfrm>
            <a:off x="1847529" y="476673"/>
            <a:ext cx="20313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暴風雨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12025" y="188640"/>
            <a:ext cx="3881415" cy="295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4" descr="暴风雨-腾讯视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3552" y="3147492"/>
            <a:ext cx="5350628" cy="3020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5"/>
          <p:cNvSpPr txBox="1">
            <a:spLocks noGrp="1"/>
          </p:cNvSpPr>
          <p:nvPr>
            <p:ph type="title"/>
          </p:nvPr>
        </p:nvSpPr>
        <p:spPr>
          <a:xfrm>
            <a:off x="1981200" y="4462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zh-TW" altLang="en-US" sz="6000"/>
              <a:t>泥石流滑坡</a:t>
            </a:r>
            <a:r>
              <a:rPr lang="en-US" altLang="zh-TW" sz="6000">
                <a:latin typeface="Times New Roman"/>
                <a:ea typeface="Times New Roman"/>
                <a:cs typeface="Times New Roman"/>
                <a:sym typeface="Times New Roman"/>
              </a:rPr>
              <a:t>(mudslide)</a:t>
            </a:r>
            <a:endParaRPr sz="6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8" name="Google Shape;398;p65" descr="泥石流来了你该往哪跑？ _科普阅读_光明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7608" y="1285875"/>
            <a:ext cx="6840760" cy="4886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5561" y="1052737"/>
            <a:ext cx="8121887" cy="379409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66"/>
          <p:cNvSpPr/>
          <p:nvPr/>
        </p:nvSpPr>
        <p:spPr>
          <a:xfrm>
            <a:off x="4756343" y="1772816"/>
            <a:ext cx="1440160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66"/>
          <p:cNvSpPr/>
          <p:nvPr/>
        </p:nvSpPr>
        <p:spPr>
          <a:xfrm>
            <a:off x="3719736" y="3789040"/>
            <a:ext cx="2232248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85050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67"/>
          <p:cNvSpPr txBox="1"/>
          <p:nvPr/>
        </p:nvSpPr>
        <p:spPr>
          <a:xfrm>
            <a:off x="1847529" y="476673"/>
            <a:ext cx="20313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史奴比</a:t>
            </a:r>
            <a:endParaRPr sz="48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8350" y="1624014"/>
            <a:ext cx="3035300" cy="3609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2339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5560" y="1515111"/>
            <a:ext cx="7546992" cy="2160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"/>
          <p:cNvSpPr txBox="1"/>
          <p:nvPr/>
        </p:nvSpPr>
        <p:spPr>
          <a:xfrm>
            <a:off x="1847528" y="476673"/>
            <a:ext cx="706708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花生米漫畫</a:t>
            </a:r>
            <a:r>
              <a:rPr lang="zh-CN" altLang="en-US" sz="4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zh-TW" altLang="en-US" sz="4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花生米漫画</a:t>
            </a:r>
            <a:endParaRPr sz="4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664" y="1628801"/>
            <a:ext cx="6264696" cy="43045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7036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544" y="1340768"/>
            <a:ext cx="8407316" cy="3311348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9"/>
          <p:cNvSpPr/>
          <p:nvPr/>
        </p:nvSpPr>
        <p:spPr>
          <a:xfrm>
            <a:off x="7464152" y="2564904"/>
            <a:ext cx="2016224" cy="360040"/>
          </a:xfrm>
          <a:prstGeom prst="rect">
            <a:avLst/>
          </a:prstGeom>
          <a:solidFill>
            <a:srgbClr val="FFFF00">
              <a:alpha val="2078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69"/>
          <p:cNvSpPr txBox="1"/>
          <p:nvPr/>
        </p:nvSpPr>
        <p:spPr>
          <a:xfrm>
            <a:off x="1991550" y="5089925"/>
            <a:ext cx="5130000" cy="5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altLang="zh-TW" dirty="0"/>
              <a:t>https://www.youtube.com/watch?v=7KPW2AENw-E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80418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0"/>
          <p:cNvSpPr txBox="1"/>
          <p:nvPr/>
        </p:nvSpPr>
        <p:spPr>
          <a:xfrm>
            <a:off x="1847528" y="476673"/>
            <a:ext cx="684075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4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北港媽祖廟</a:t>
            </a:r>
            <a:r>
              <a:rPr lang="zh-CN" altLang="en-US" sz="4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、</a:t>
            </a:r>
            <a:r>
              <a:rPr lang="zh-TW" altLang="en-US" sz="4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北港妈祖庙</a:t>
            </a:r>
            <a:endParaRPr sz="48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3632" y="1556792"/>
            <a:ext cx="6840760" cy="44980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28530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9239" y="1484784"/>
            <a:ext cx="8893522" cy="3011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754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2" descr="data:image/jpeg;base64,/9j/4AAQSkZJRgABAQAAAQABAAD/2wCEAAkGBxMTEhUUEhQWFhUWGRwZGBgYGRkcGBgaGBocHxkcHBsaHCggGhwlIBwaIjIhJSksLi4uHB8zODMsNygtLisBCgoKDg0OGxAQGy0kHyQ0NCwvLC8sOCwsLCwsOCwyLCwsLDIsLCwsNCwsLCwsLCwsLCw0LCwsLCwsLCwwLCwsLP/AABEIAKgBLAMBIgACEQEDEQH/xAAbAAACAwEBAQAAAAAAAAAAAAAEBQIDBgAHAf/EAEIQAAIBAwMCBAQEBAMHAwQDAAECEQADIQQSMQVBIlFhcQYTMoFCkaGxFMHR8FJi4QcVFiNygvEkQ6IzY7TCc5Ky/8QAGgEAAgMBAQAAAAAAAAAAAAAAAgMBBAUABv/EADIRAAICAQQBAgQEBgIDAAAAAAECABEDBBIhMUETIgVRYYEykaHwFHGxweHxFSNCYrL/2gAMAwEAAhEDEQA/AALPWNUo2rqG2jhSBgeUxNHWfjHU2lglGHqon+Vecavrd0XPDACkgDOR6+fFP9LdF62G4mZHkRzVAhlmmcY7Imo03+0Qu+w213f9Dj9dxFNF+KPO2PzI/Qisd8L9I2rfvi3uurAtZaJY5aVHgIAxIIOaY9W07XLBDBg4CxbtwHI+Uzm4rAAkBsZwdpHJFc+XbVGVshRByJo/+JrZGUI+4qP/ABDYPn/8f61ntBqbA2Wr1tvwpvkhgYG75mIUqSA0cEMeImzTdP0LqbwQkKp2B2BcspAYKisrEhtyzkHafSVHUOOxA9bD9YwvKt7UW7ls/QNpBBBzPH51rul6PbbQHsqg/YUk06i0VYoENyQqy5J4kkQSsY54p4dYbajch7DBHPA5jk0oahWNkxvrIV2gwprQH8h3NTXSKwO5fzpTo/iKzeuNb2Xd1vOUaOMkNwee1OtPrbcRlfdSMx59/ejBb1P/AFkc9iL+paEC08DtWfS2AJOABWm+IdQj6a6ttgXK+EDkk5AHrivNulb9RcFhrjhHlWhsgQezesD7irONhdCTtYizNN0rVJetsyTAYrkRwBP2zUNtH9N0Fm1ZCWAAoXPnu2gEt5NgSKEuDwn2P7Vy/iaCealSrPFS+XS2zpWGFmQcg+Z9fvTTRacqsNMz3M1ANwmQKO5k+pX4vOPWoHqzBNkgDvgScyJMSYPFBdevEX7vaGNBpaYgEd/PFCW+UYAK5jvrfxBc1Th7mWAAwIGPT1OaU3Lx7tAqD2G4LD/t/rUV0o9/egJZu4S7R1Pq6xfwgsf0om5f8B8MFQGaTEA+X6VBVFHar4fQ2t5Ztzx5QAcxH2GahQoPuk3Yiuwqv4lRjPmf7NPdL0h/lm9EWg22RH1HIGfSgulacWJ8bZMjsR2OaObUgLA3bSeO0j+dNO2yQIuz84XptBaMgAOYDGZ7kAgd8T27AnirtS1oEgIuMSOKA1Flk37gVNuNwPI3TGOexoQagHiaFmA7EgC+oTe2dhFBXYq7ax7VVctnvQeqIWwxV1bVtbXconMZ7UNoNdvUyfECfczHApwdF80i3iXwAe/cx7c0M3wt8ghnMzx5DP6x50LZEcbT3LON9iGx95XPgH5f1r5p18VQ61qTYKoQGlQw8WBuAI7etUdH1rXLpUhQNpOPQj+tEuMhbHUrtl3NzGllfF9qEfqa/M2BScxI86Z2rWT7VlrfTbly4xVyssfFBAwcgkd+MVawcrK+T8Unr3t7mlhyfU/pQVy+owAT9o/emj/DlwsZZQJ5yTz9s1L/AIfA+p59hHH50rdjB5Mb75n72pPZQPc0O19vT8q0zdHtg8E+9fP932x+EflRDPjHQgnG58zQdc+EPmXmdZG4zygmfIDBn0qZ6RdUAraKoMQFaMYPrnv6mj9T1t1Yf8pTuUsQQYG0kQDPNE67qIt6cblJNy5A5G0zMjz5rnBsCvn9qi11BIq5mNVY1CM2y5eshpOxWYAA5iDkj3mvSNNdt29Hp2v31tQqne7KJMf5sGf786y/xVa/irgsguHtqrE5IIYdl7GDTrW6bTWU0upvpduvbti3bRENwbiJkKBhsck1T1SghQb58eeovUNuURtb0xuKLlrULcUjwtstuOckMB3wPtQ1/RWwoB+SzAlWm0CCWMJ4eBB2zHMUJ8Iare+quspsbyrfIZSrIqqQbjAgAl+5WR4Rmac6dVZWe5sIJmQDlV4ndzEVmuCjVKlSvV6X5i7VW29uIA3soDAkMCVn/Qg0tb4fLttZXFpsNF3cIXdtkESI8MxkmCSYq3RFvk6Vcg3XDt2Iw10z/wB0A+9AanUn+Gu64gG4GPyJ/CqvtRR5fMjxee6Owo0DA0D5qTHmn6IFA3XDcAO47hJLZjv4QAYCjGKTLr2+Ydt5DuUpkkGPFtyVAgFhn9aM0nTFsNYVSPnP8w3m/FcBRi7N5gXCkeUgCkQ6FdzFy1JBCicfTnET2nk962fhTZF3beb+fHzjcaoQd5P2mp0esutc2MqFAzKSMwVGAcmG/v0GAu/Dr31u3y7lrV1mG0SFVSSoBI3SBHEd816J0m3stKvzGuMPqZjJJI/bypT8H3T8i8f87HHufOtjIAwgo5Wd8H3N2lBiCS847kkmZ755qOjctecPcREJZEtkH5ga2VViTwR4p+45p9prkgyZyfL+VUW9MzPIuWX2tBJt+NSIOGmJySccnt28/qspwsQDHZXJoiKb/RlvJsW8CW8UyV3Z5wD3H7elNLOmPAztwc9xiPzFVaRSzOE+Rca0+1vqRlYbWAJA+8cHw0Tr+ng3CVtht/1xc2t4gq7oj/7afrVcazIDR/f9Iv1WMwvVuj3hqwHGxL93arMJWWYAfTnvmaFuWrti+ov2N1prhGDAKqYMCZUHmSO9em6R2SQLDCTJ2sh+5yOee/fisZ/tS1YS7YEgQrHPfxDt9qfi1fqOFKy1p9UwtKFH5iK+uPYLsbSsqT4RM47c0ma6O01HqvWFvXDcgLu/DbXaogRgE0w6LpA922pBbcUMGIO5bjQT/wBij/vq2bPQk2FHMX3NYFUkmB5n9K13UFP8MpnO1TP/AG1Ta+H7V4f+otXEWALiK222jSSWUmW4AxLAz2ptc6Um1dpuxKhpzsEGDEcY/LOKovnSxJXUJtPdzEaR2+SC7DxQ0mARzETng1C5q12hTckAkgCTBMTwPQflWp1nw/ZYyzPn/JBwQIJz5z5RJ4IkLW9DtWWCXLR3F4Xc87k4+YNnaexg8470xc2Nub+05coPUQv1JWJYh3ZslmIz95JJr5Z6m8wiL6ct/StPqNHYS4wtWt6bAUOwTMwZLc5kxzxRlq94LaIAl0gNCxLhSu/AHAwP+70ofWQ9CMDRDbu6ph9DgeiARPv/AFpP1bpt4yzsFH+d8Z9M+9bzqlsXdQrrKhR/h2gBp77pMwe3b1ym6uCInxfQcD/EGXA98/1puMueQB+/EEsJn+m9Ztae9Zd7ocW1cQokQyoFAIHPhNF9a+O9LfthCjyOY2/fJIPl286WW7OleAujYlYkswXcZg885k+1Mtc1ttMbFvTLaB2sxBPiYENOFHoOcSKf/C494c9iJOTJt2+In6z1e1euB/4ZgAqqJOfDGSMDtRvw/qLT7vl2ypHMqAPzBqnY+pYFwqO3bcWiPWSeM8016Z075PhLSzQxAGBMRnk4qcqjYSP6wcTPv2nqFKnNL+iKVstvYE/MYTgSdx8j6eQ/q0Uc0r0jrtCEEsJuZBhSxaInvk8UWnNJCy8tGd64ijLClOq6hbHf+8f1pT1rqNsEIiAEHOApyQQMQfp/eldrVnG2yDwJMnjYP3X9aQunFWY/1Oajpuog8KfuR6fyJ/Kl2o6tDR4fzP8ASg7mouQPCqj2g8D+UV3ztSQILR6L6+1MTAPMFsqjzPWunm1cRfEWUFgD28BMmR+n+lE/w1skAhsQYOYkjacn14/pSbT61bZCW/lqgG/cJCyQAy7YMT/Oop1fwPc22wFIglomIIK+HHA/TFY+fRZ2ysV6JPn9+JXFVLfiW8i/xJDAXiFVTtzm3iGHH8qe2+s3Et2f4c2Lyi0oa385UuBgOQTIOMbTHvWTu6dNQ6u5BZxLRcEgKpjBEY44ngVies6QWbz21mEaBMTx6Vpvp92NFfsAX+/8wkxeoCLnsemtaq9cfUMEtMLRtWbYuB/rYFndlx+EQB5U8u6IPaNt5IK7TmCQeRI/lXinwNd/9dZloEnk4+lo5wc16el5tqQxP0hiIwNp3c993249qytZjONgB/qC+DYauWavSqrszPdW1ZtFjDMfrJkKcsMW+Ae44on/AHZbe2rIg2sCwS5vKAXRLeAmFY7jOO5GM1kfjfr961bsixeZHLNugiYAxIMj/wAVsuiX3fS27rNJ+WhaeSSikn0yTTsGlyZkDKagHEQu6S0nTFtLdfBcoRvLuxgDA3XGJVR5TFZ95F63uG2DljgEAeIz3ET5Uxf4gRgQrzg48Ocdz296q1mx4DZAH4WYhVGM488fY+VWKfSD38kmTiah9IpW9ee7cNqVMLOSMZj6WzTToFj5dq6okHyk4JUE8k9yap05RF3dpH+GVn2UEHGRRWjugrfPbB+2xa0NHmORC3I5qFkbdQoQ3o7k7w3MimduwqliB9bbj7wB/Kk/R7g2u0yAf2o8dTtnufyNZOvR3f2i52RCQKEF6HbjU6/1vW//AMa1We6v8uwmovuNutS61xH2tudAw2KGjNo24VhwPETkU56Tqdt7Vs/Fy6r2+chbSJnGMp+tTv6a5fDbroW3etor2SQ2wgy+1hAJYHbJ9/SgVWR+RxQ/oOInaYvuratWxqwY1B1IDtJ3NuvhGsnzUISAvbaG9ao/2iWLTXrZubSwSBuLAZY+X86M1wZ7h3JZYfPU/OQ2y4sqykWyPr3kjae20kz2r5r7lq/rbe6WU2JCGAQTdVd0HuN1MFhtx8X/AG4k4+GmK6iqKpRV2kAybdvAgH8QyO2fQ186V0dDqbNywdVcCXLbk3QURiriILqu4nAgTzxW5/3NpD8xiCVCF27TCznaQeO3FZ7o/wAV6a7fsqiuWe6igweSckkt5elWBnbYfTUmW9yZbLkCvEZ9T11wPqDb05FmxaW5c3teU3d67mFoztUqB2HIjFPL/h22bElriNc8VxxCptwDkruLKMY5weCPr2OrV/m3FtaMMVOYa+FMNLHCWyQRjLAcgGr9Xet/O09y3dUNcU20gBgVuDepiQV/+ng8do8ssm6Fc/48ynUXaXqLlBdV3/hgyIcj5o+YE8Rxt2ozbSsThjOIqn4w6fc+dauJFwohUhxuYBmBkAATG2Puap6f08Nozbt6jwslq81vbLTdbwEP/hcpJAByDkTRP+0Hr66Vkz4nUwAAZAJB5xyR3/rTdp9QDGOefyjcG3d7uok03UCSBJRoUsCpABI4HpMY8vOaf9IRbiqblssQY3iQAC4A55kySPL7Vh3+LbVzDnkkyVHCoNvB4JkDvNab4f6qgs2gl1dpKsyymBLM0gnduLBVjiDPnTM+B1Q8VdRjhAPabjmxpVViE2EMNoDKxBViInJxBHv7DGb+MtOFEW1AE7AqqQAqMYUYgbY4HY1pbGqtq4ljAIOPEIVNsHavYxB7znigtXrmZ2R5O5Ly2gOxLmC0GRG0/rg074UtMzPwAPMSWK8ieWmy5K297Fs7RtMZP+YiM1urPSLXgFxbm0Iki2xncbe4sSCxBwIWFHiMbooDp3w8Fvo91jBuShRsjKjO5Zz5AHitRqbhC2gvz2Z7dsKQHFnTrA3XHZfCzYJzPYYBJNnVv7FZD3fMNszMai7S9G06OCvzFM7V3MIlpAg7QSQMzxkZ70t6taNq8JYEFeB+HMbSe5Hn7VpNM4a8gF5zdvfM+au8sE2NKjbMWyIKCIJEnJE0k/2lMw1Fr/CbcD3DGf5VRxZsm8YyeD+/7QkO5rMU6zqapgkAkd+B5TSvRdWkrbPOAMAS07QMekfrSvW3iXyfbvVfRn/9TY//AJbc+R8YrTSwkXkb3XNA3w1rWLOAgME7TIbyiDAnjv5UhuvfBI3gbZntEEzz7V7Q6h3llBxJJUZIGPXsfyWvDmvNtI5nOfXNV9HmbNdgcVJbIVhdr4f1l1Q623dTGccQCOeRxxXzTWdMo26lr6XByEVSIiR9TAg+leo6Jdli0qqPCoXjyUGcnyzXlXxHaNzVX3BGbjDmPpJH8qZptScjspHAgEWbMdu9yDFo7QIBDDt6d6gdXYa0tv8A5i+IlyYPMTAn0wDWm6r1gbrafK8vBtMkd8DmknWNajXDaFtNrGJAAKH7ZxVhchH4hNDNp1ym8fB+VcfpK9NprO7wXn2qp2llBZ88GDA7Gkmv0jlztDOOZCkjj08uK2Gg+FgAAu5ychz3+ynArU9H6QloGTuJOZ/pVXU6xcfZv6eZZwaVQt9Hz5/1/KeWdA0dx9QhtoW+W1t2A8leT/Stc9j5bJca4sqgBEeMZGT4s8R9zT3XgIRtVQfMQIFJ7S+N4VSXIAJyFxnB+5peP4gCl9X94xtKC1nmLes6BWYXrruUDAlCGjPIBnwz6VsumfENhtNCj5fy1ChBMFUH4Z5+5nA9am+lRbYX6jGS2Sazmq0allUAKN2YxI78UnF8SUNVRj6NXTaBG1rrKXlbbbeB3bAPP0mYP+tCXtU1tVYGCdoMbZI8W4EGeJP5/ej2uLsA8uI4ApRrWBEg9sHilfxzM1svBgN8MxeO5LX6ncQpbcNknKwSPYwP9aZfDV4m3ekzDEDjgCAMelY9bwNwwIRoyQY8Mz2znvWg6HfCpdxAdjHbhQCfStPDkVPFCZ2o0hxNx185pOnHwXPv+1CoaVW+pfLUoGDMxk+Q75PbHevq9QYAE7eSDBnjjt3EGqrZQWJgeqo4ju3U7eoXfskbvL9aCOtAEgSfL1Pagjq2N1HKKNsyd0FpBAgEdv77UXctpj3Cz1MLqUY3LhCEje+REfUa23w7cKaLM27hYxIG4wx2xu5mJHtSmzpWRXU5LFyIJjxkkA4wRWh1l1HfTswJFtpJgn8JAxHMkVbOXHW0ki/pYlR8ORv/ABB+9Rdf1N9bKG6wZrincpUAhT/ij24ivONI14Xl+SNrfM8BAGGJO2DIjgge1ega6/8AMuXbhDCRtUEQe/P99xWJcs10DbcWLn1KMiC+RGeW8qbi9NVOz/5qLyYGV6I/W5pNO2pVry3NPavAwyh9g+WCTIWFMgjz8qOv6u98zcNJbUXLShRAJX5W6DItkkRtgcCO00FavAEbWvTJLMytLSCIG4ZEBfyonT3Ja3OpughXkFWxM7RxAHlSGej4/KOOmAW6M+dU+I9Uzq1mxbVFSV32mJCKQQvhUCARI7Aikeu+IbOoKfxCgbDciA0AMVPALZJGfWeKdW52KP4syLDDaUEljHh96U6B9IrML4AQsN0hjgkTlT5T2osQT8QAv8olsVGUW7vTyAGtgfSD4WELBLZU87uT64oXW/wzMnywB9TNJeGbw7VbdMAwQfStJe0fSzJVrcQ+4g3AFiAOXxgbRHf3q7/cnS5aL9sYb/3e2webH8J/PNXaHVmIIIokdzNaC/t1i/JcBfCqngQQk9uJE/avTrPR+GdxNq0SBiCxu3gJMYWCINedNo1HUG+SfmWrZG0qdwMoD9Q5zP5V6BrAgs6p907LFgAT9U3WMCZzEUSIrAoep2Qtw3zg+nD3roaAosk8MTMlojH+X9e8UT17qNy0flC8lu06qoHydzoCNp2t80DzIlTE96RdAt7D8wOpyG2knubzHtyAP1pt8S6kRY327Ze/atXMnxJvx4ZEkLg/ekPo8RRVrgdQNxuHWNWzG43zF/5KPeXcpD7XYKisIwVBKjktKnHfGfFnV01T2ikkopVyREtPYeWP1rS6e69lNa+CBatB5BkBig/rivMtRddbgBwzXc/fy8xkR7ikNoMSU47jlanIhGt0BMEen6GlgRrTLeB8SkMJHkeYI8+xrU6jCL581ldWXcsMkzI9Bx29O1FjIqHlRr6jX/jjVdnAJkfSIz6d/ekdpsGIAMY/v2qJtjkZAz+VStDGB7UaIifhFSqSZs9J8V6m4IYAHsyqB9IGJ86Vrp0bxXFlmMyRJznsPOaC6c9xRgSO4ETGZPv6VDqGpBYG27BY7MRmTMieapNiCudnH8pax1tFzQjqbLeUlrZ8BHEEExOe1MfhOL7XXIBJISYkQv8APmtN1HpVq98n+Itq/wApHGZySyzMc0Wujs6Z9tm2ttSoaF4ngn3qdZlbDgLr3x+svYDvcCV6PbZ8ABAH58edSGd3lVqFWYsRnjNJbt/YxBPFecDF2tuZtIgIoSjqDkEjyoPoaTeZmMgDwj1JyT7R+tOLegDgs5Oe1AXtMlo70WDwck49iaYrCio8xhrqP9U/hpJr+Jqq11VWEAzVeu6fedfAsD1MVAUAgNxBrb5gFjrByrcj9atu2briVQweO370f0Tp4VR80AsM+efen95BEk0xnG72Dr8pLP8AOZlelGEJYnb2gZx/Zqi8779gLKsGcSCZxn8Pemepubcj/wA0rvsxuDspzJyDjj3pmLLkY03UztfhU4iw7EKt2i+12QCZEk5OYAMcjtNK9TYYapSRt2gABDIJMxyOaKbq6iBbKgqJiTA2/hirR1Nbn1FWUgsQZEn8IX9atKWHiefdRJaNHMEzBJLcRuU8fpGPOr72qzywxtGOJMmZmef0FU6fVW7rqpYEiCEXAgf4j2g+1HaS+SxB2g+IbeTCyJ9a45GAocRy5WChblGlRrjwCGnKFtq4EYk4P2AnM1a9/wDA7LJwdpB2k/8ASSPvNVX74UAk7TgboMciceXrU9ZeYBkGd2GYggKD3wO/71PrMVo/nJOZ6q4QjbpA8cqDAIyR5TwP7xU+n9KCq7LbSJLHxruB5Myw/XFDjUATIVSqiWBwEPYA98VG1q0CBVJIYbWLSBt/zcc0zHm8NyJy6hxA9Z1RDaumy6kocmDsB/CMR5HJn2NZJetObjOhCM2GMSr7eI/LMeXrRXxhp/lNvtbBau+EhF/EAIkDn3xWctPJYAjgEzJmDntgdq1dOF2bh5ktmLUDGZ19xSxDKN4jdJ/EJn3E8kU/6H1S29vbdlWWBuidw/DJj6jFZWwtsH/6hf04wOM+YoltQWnwlcSuRkZ58o9KacYYUZAcg3PTL3Qbdu0t5igUwVYuADORBHmKR6nVacFQ1tXBklwo8IPEnaJEBjn086xVzqJZVG5vlITg7ioPeVmOfKKnodSdxhiS0HA8zEGMD70o6cDqN/iXYUam60un0pG9GVd2cGBtGJgjFMnQ/LbB2qviPYQe8848ga8vOpIWQ28zJE5gHM+Xbitn8K/FKMHW85AYgBYO0QfOJiIFJz43xoXTmEcwb2tDeitdu3XUeG2AYPETxMd4qXWfh8m6HLvuiRliqou0YEwADmPU+1Mbep2i4VAwwOIO5Zmcc9/ypvb16XBhgCRBBrHOtynzU4YuJnk6K4QWyxuO43OZIECIxOY7T3rO634ZvZuKACk5bkye0An9O9b7WWm+Yl63kqCrp3I7MvnHl3n7ValxHAI8/uCPSoGsyCjcMY/Innem0tzcVYZXPBgd/KftjFdZ6Pfuo0jYsTIIlhnjymK2+pdbd0sQATkN5g8g/egr+huLvUeK24G0g+JSDMEdx7Vx1TeIZyZTxcyuq+FrjeGPGYIMY4BjGDz5dj5Ui6r0O5p3AuiA07SBjEScHPtzWzudZbTttugiRyVJUgftFT0/xfpnLC5LLA58Sz6D6p/OrGHU5h4sSq2BG5PcynSHklQMicxyBPl/eaWda0DteYohjHCtBwM4Fb3S9P0d0k6dxI55DR23SM+/70y0OkCLAv2efMf1H7U3HlZnLIvPyJqCyFQBXEO6HaZ9IFmSELCf+pSc/Y1PRXlK5zEx6ZpnpOni1p9m/K2QC4xJ/oY/WkPR7aqhAaSZkn1/ak/EXZFUAzT0aB9xqHpEGO9Jeo2QxEjMj35qz+KKyD2oLTaxrj/SYBJ/IVjqp/EPE119pmhtWjtilfULPbt5fzo/S3mPHFD6+TUJkK9H6QQttzM98O9JVdU1xjI2+Eep5JHmB39a216I5Fef67VPYuo5ypMSPXitnp0kAnmKPVhmIdubFD7SGRR1F1++A0VVf6iMAnFG6xOQRWK6xprltpt+JT2OYP8ASi0yBzV1CLLXEddQ6ghHh4/eqLd0m2pZWEYMgjH/AIpj8P8ASYUM8FyMnsPQUz1emAomyKppRdeZ2xSKMy+s0SC5vYn6doC4kn25PlU10DeBks71EEbo3yvqaKGlVrqbsqDMeo4rWLbEVOTVsgAHMy8vw1C5PQnn98W9NcF24rg3CdygyI9u0HNMU1DfLV7SLuWRuLZhuB3zxTTrNlW5AkGRI4I7ilmtuLsCs7LMYUDJ8+D70/FqBkUX3M/UaT0ubsQm7pHco5ITaslT4iG5E5gividUBHj7fUR3Kny7DBq4XZUFuwmfMDzjgVRduDeGADOwEKoER6z+9MErggSVprRbIKkncRg7z2jy7cVRrNIAlz5zQHYBBOMkQI8pyfSi9wdggBHyonAJmMAE0PqL6XrbqweJKNuB7++B2M0amoDASqzpG1O6w1oKrfQVKjdtyGE8ZE153ta07I6sCp2kMYYHvMfn9xzXoemJyS4YKNq/4scjyHvQvxH0r+IVGAU34A8QglRPhOIxzMduav6XUKntMgTCPqtgA2huQDj9Md6MtkFc+GBBUczJkR5d+K7U6N0Ia6jbVfbMeGZ7HhgTwajcSDuBksCT4hwSAO3rxNaYII4jBLVSB4QrLJ2xjgevehrV1FJUwP8AEYIiMgD+v9ajftuDJJDDErlSVAPI71P5XzB+IqTJOMn2JnB8jRziDcru35chEtncBgCB7+QM4NT0yHlhySB4iB/QzmpIpX8O3bwRETwI3Yn+xzUNRbUziSOPLHBmYJzwPKpqBc0fRusKkfMdxjwbSCoB5DAjIJ9qI6hrEQl7OokQCQuBz9MGefPt61izaZFgrzJMxIjmP6Vffx48qTgE8NAzgVRy6PG77/8AUcmQ1U3/AMJ9WvsrBLDNBJL7gAxgQc8mI4qy91G/fRQpRH3QbqSe+RyA4A59ayvSPiC9ZV0WGVh9ONvPKnkeVeh9Ov2bqIRHhGCOBPIx7CsnV4fQe9oo9RyMSO5ner2LjbVuMzMscxEtMYGJxzWh0ouNbADFpHiVwBt9R+In70fdRSTuGCAD9uKotX1gh4BGJnBqkcl8VDCEGyZi9bp7tyV3XGH1BTJbzwPbMRVX/C7C41wfVt8C8SYAmeJ/nWv1IubZtwwHGVJEdwTyP1oG11u09uHcF1+pgNokdxP796sLmyUdsgp8zFn+4TbV4YjfBWMr2BkcyB29K+XPhkA+FlgwZMycc0YfiezJWTxkkeFo8ozPtU7nxDaQ7WBBHaoLZh4PM7YOrjfRdR+boImWAVT54eP2qHRtKoLbskEx5ROPvVPwp0i4bLLwx2nPbM5rR6D4VuqSTdtwfc4/SrGr02bKoCi5c02oxJu3NUzXWNIXMJIYmBH9KI6H019PbPzSGuMcn07CnXUNGNPcU7wxIOAIj9TzQ+ouAiaycqugOFuxNNcgyAFepVp3A9Kp6hexgTFVaU7ifIGmDWsTSFO00Rc5wR1Ml1XUBVll9YIpn0rqwdVK5JjFfeqWldSrAEHkGl3wjoFsPczOfDPYH+4+1Wf+tsRPkdTiG68R9rFYjMCs51a1cABWGE5HeODWsvkEUi1r5oMLMrWYA46ndF6kWAC8jB+3NOLtokZrPdARVu3I/EQY8vatP88RUZhT0vXccTwDM31PROCGQ5Bkg9x6etXaPq5cAA54jvjtR2uuDNZnp6hNY7dmQEDtMnd+w/OmoPVQ7uxyIDeB85pH0BYEsxk+VLNVZNrxRuCge+K0tnUqRml3Ubgg0jFkdWETlxB1KGIrOuL/AEDEeMZkz/hqnUXQLqwjooH1bSDPkcfv51NkgKURVYkS0xjjNMrepy29oIG0HkMRzH9K1bqeZZfdzA9LqEgMtxgWYgyc4nsePtVGi6lce49tU3LLISSIJUkE88Uddv27jKqEO6DdtxI9/Kkv8VF4rbtKzbt7bcERAInj7HBo1W74izGXTLOxXCrsJbaARIUjHJNGpLHeIJnaQPq8JIOfKlt7XoVd2tuGMQnm3A7wCeKssXEG0Nutuo3MFHEjuY8XfPeDXbTyTIBh1/p9u4gDpNvdMOW5nnz86zOo+F0GpKk/8n6lKLLDPBJBECtVuUBZcDaN0Azu3TzPrUdTB8I3BowikAhfQUxMzoCEMLdMD1Tp7WGZTMZIPaCcN4RAOQCOcntVAOIHIjndEL5DnuO1ba8VKEMC4LbXGd+0YyOwmkXWPh0wz6di0f8Atli2DwFPM+hmr2DXBvbk4MndxE+nafCSFniFgEHz8/5RVgtdkkFc7REZJkZ7x5eY5r5b0xDAkshAhlHhIYec8TPHn3r45baRDes7SI75GZq+DZjR+HmRWwpU+E7Ykk9wPvz6RVWxQYJJ8RIOZhhP5YqxXJ8QO0DAEZM48QxAoF3hiMkyRC9weOOftUlYJIE+rZgyssRER3z3BrQdE6ncCjbtBAyCY3TM8nJn7UjtbdpzuWRHMgeRPpmpXCwO1eOTAyD255FJzYRlXaYStXM3Wh+KGc7BbZm8oMD1J4A9aodnF0fMZtrmDE4mYicRQvwrrNti80HcCu4+kgED7fvW2vWluKriDiK8/nRcLkAR/uZbEzTaq7pvCo3L2jvuP4ge+cxVNnpj7nDLbBueIEDAOcAeeYp7qdHuGxsd1Pt/Su+UXUA4uL28/alLm44HPmSysZlk6E7EsTt5BMSQZwT5/wCtTsfDdyPFeAgkAAmI5xAxJJP3rSfOgy4g92jn0cfzqF/pisZD7Qe2D+venLqHhKgriaokJZu9jvXvjtR2n6hbVTliQO3mKWXwWs3NsmHH6RQunMkwZkk1e1Os9AX8+ozBgGTiQ1Vwvk5Yn857Va1kARye5qrVnaZrhqcedeasseezNzocdSnfBqVzqUCKD1ascgx5d6Q9V6ibQl1O3/EMge/cU3FhJah3Jcrt3Q/XdRUnaMnvSTRdYA1LJ6D8xP8AWu6WP4gk2gQvdz/LzNNrXwzYTxFJM5Y5MnuT2q9jxIpOKiWPjzEW+zexFf2hL9RxS/VavuaE+I7Nywpe14lX6lPI9Qa+/DeibUKt29wchO3ufP2oBhRE9Qnj9f5SQ15Nv3i7pvU7g1DNsc2zjcFJGO/tWo/3kCMGmLWQBxWe+I+l/MUlDtuDgg59Aff1odyah+Vr69/nHUcanm5ZqtYGBG6PXypW2g1DOty0BsAAAJIZh5wfP3pp8L9HQorXSXb/ADGQD6CtW9hVXtUPnGAlUFxTc0TxMwnVABtbDDscGhrmsYyJBY4Cjmr+u9Nt3SC3Y8gwY7iR2pt0np9pF8Kgf3386jdiChgOT4gFie5mb1u5BRrDElOQ0rI5Ik4/KaD03UbKOouOUYYxMeRJB4OOa22vZYwaV4dFN1bZgEcT+/bHFW8GcOPcKmLrdOMRBBsGQ0Qtsxu2rgKAkEz4m9j5VDUae4dr6ZFJLH6jtLDzzzR9nRIFhkghYEdvKAO9U2bN0WyruZB/5ZA5XsG9fyo75uUSBBLKG4h+YPl3VO4qMk5Pl2o3VWHdFa0FR5hgRLMomBMwO9DaiwbR37wpIjz3MT39/SjdPelgbuLnlnZGc/lXE1zAgSrJZ7qbAsIVU5IjB8OYz2oi0xRpRVG4TvYktHkZzH3qPU+nF5a1bTeGBDyYxwIPaPtS8XGtuVedpJBMYBEYETg+dSOeRIPEMveC6SAz7vrKxhYPHeJ7Z5qZRdm9QeYWPC3kMYHYUEqZI4YDco/xZwPXijdcQVTc+Y8KqMyOQf2oD3CERfEJBQFrBDEy1zw7twHBM9x9sUkubCpIDcDgnn1BHePz+06H4s0V+7ZDWFJCjc6j6toESR5A/vWMvXmjtmAY4b1BrZ0QvEIQNS+5skvJGI8QmT69quu2g4JEKV2xBG2fM18S1yxUBRz3z2k12qtsoGUBmQF8jJ9j5VbJHUco45EBMgkAAwTxxH5+flVgskeIHMYzn7gCrNTiAR9X2g8gjtR/T+mXrom3ZvXPZCFEf5iAv613cX1xO6b1EWrkuQVdYYZEg8+k+RrX9D6n8lQZ+ZYb6WxKz2cfhM48qSaf4M1bEFxasxMh7geQYiFt7jPPMU/6L0O3pXD3L5uQpXaqBEIPnuJJ/KqWow48g9x5+cejEdTRb0uL4SCD/eKEur2bI7HhhSfqbgEHTsLYnIEkZ4jgCPKlmu1d+4ArPtg8ryfz4rG/gn3UCP5y0MgrqHdS618mCXW5bJI3HkEfhJHeg1+JbPYfkcUubTqo8zPJ5k8mgfkL2Aq4ujx1zFWTPW+kXT8u8pPDZPH4RSDpnUwYI7080mk+Zb1KEkB3iR2wppN8P9KFuT3J8I8h/Wq/xFV2An7S3o+Swh+uS46yPCPXmvmkBJx259aNv/QaUae7B96x7N38ppVa7YfqdPtXHHrnJ5pFr7SlSrCQeRTi/qQVAJ4pF1LUgCnBnfJuuyebkoAqhZZ8K2kRNg4Ukfka0moClTMEEcET+hrzz4d6wrM4nO4n7Gn1/qDcCn5EdMpPnuGNroCOpZr7ggz3of4b1IC7fIkflQOsv+5PYeZ9POhei6PUWpLqCGO7Bkie1SMX/UbPMj1PcBU2Oo1YiOaSa7UAbjxOcmff7c1Re6qmZYSOxOR9qG02iuak+Pw2j2/Ew/kKnEGxqdxpT39ZDKGIociEfC3VA6Ag+f7051GtxzQ3/D9tF8C7D5rj/wA0iUan5xtHbt5D5yPbzpZTHmcshofWCQwUA9/SFdZ6mEUScswA/mfYUfZ6j4cc0XouiqBubxN5nn/Sg+pdLBgodhkSQO3fFRuxNSfrOOIqp5i69qbjNtWc180lpkueM/8ALiCBMerD18/zrYXvgwNY+bYZ2vKpKyR4u5SPpHGDA7Vizqr48L6e6CuSVEt6Y++a1RpXVaAnmc+Qs1GOr2rgfNtH/lcNye8Svsef9K+XNWpICmQV5JwD++f5Utt6sFFW3c4MshGQcyD3Gf1q+ygDlFhrkhywAhQ3pPkOPvStnMrkwrqdkfIAIDMYg9iRxNU6fUKV23W2oTETLbh6z38qYWOg/OJGy8wIx9QUNM7hwPSOM0V0/wCD9WkCLKqHJDMTuI/6VU+fnTP4d2UEC5wi9tSXUbm2bZwAQecc+maUavR6li20M9o8HEkGJ+8z9q2mo6A303LtqDknMg9gFPPvR3T7dm0sOd7Ez4ZC/wAqZgwEEhxQhbSZ52uouWh4kIZWkBp3Eex9D50xsNcuspVHYnxAojGDHGAY+9bu51K0QCqW8cFgCR+cx+dLepfEjgwp7H6cRHPMg80T6bHfcNcDGX/CPS7yF2uqVkAiREnM98YpR8Yf7PtNfJuWnWxcJkjBtsZknbI2k+kDvzU36pcZAzE58ycycYmKvKXWWfpXzMAfmcVZxvsXaojPQrszJaH/AGflCTd1QjuqW2cN7l2UD9aZ6T4X0NsHdvuzj/mPgegW2Af/AJGmTMgWXfeY+lM59/pH50PavK07UMQWLO2R7BRH5k1Jdz9I0Ko+csRrNuDasW1IPKooP/8AYgt+tRv9WuNM5jjdLRPvQxPFC3XwPU5pBcnzGBRDfnsVEsTzwcc+lLNWc/b9/wDzRzCBj2pdqHlj7/oKiSJBzx/fFDE1dcMAnmB/f7UNceJJwPeiAkHmDahsUJX3V6lexn29KEGoPlTApg3PW9Brlt277NhRc/cLWe6R1UsSO4PH7UdcM6fUj/7o/wD1ofpttQ7EDLRJ9gBWb8R2lOftL2gvcajC8XYZOPSlt8tbyPEP1p7cUbZpVq1kVjLYNGagcVEOo+I7QO0k7vKDP7VQmguXzncEPPmR5Dyqf8En8TbbvmtnpQoFXWdcdemOT5MD079zfaZ7/cSKuFAikWuTUJdREIKOYlhlfyOa3GuuDbisx1PVBSp8mX//AEKjT5X3Uef5yWAK0OJoej9EQAM3ibzP8vKmF/SADAxQ+l1qlMNUwt1lAVGY/wCVWI/SaqENk7u4tiQbuZvqvTrZuJcKglWiffFaPQMqgYoDqPw1rrqgWrQGRl2VcAz79vKnOk+F76qPm3LS+cEt/IVdOk1D41NGANVgWwWED1t8dqz2s1gS6nqSP0mtmehWB9eoZvRFA/rQd3o3Tg6lrVy444Luw/8AiCB+lNwfD2BvJQ+8Btei/gs/aC2tf4fehXJYgKC3sCf2FPR1LTW8W7NlfUwx/XNUan4qfhXgf5Vj8qkfDlBtm/SA3xC/wp+Zmt6NpmtqAciBPpiqtfb087i3JyBGfWKxFzrFx+SxH+Zif0oK/rXkCex49q1xm2jgTJOHe1kzVXNLoUYsLW5iZPOftgVXY6xp7RPyrVtD3IUSfuon86ydxmPLMfc180ogn2H86D1TfAEkYEE1Op+ImcRLR6SP1maBPVnYA5MjuTH5UtLALP8AfFS048I9h+tTZJ7hBQBwJZqL7SsQJJGMdqM0una5xmBJJOB7kmBS65l1HkD+sCjtdc26a56kD8gT+8VKqLnE8TtHbtqo33FJ5ISX7+ajb+tA6/UWt2LTMQPxPC5PEKJJx5jtXzSwFUDsI/Kg7zSx9XUflFdYA4E6iTyY0u6xwAFIQYwijjykyf1oXUvuEsdx/wA2efeo3bmftVZuzEZ71BYyQoEtu3IU/p/KpWz4X7YCj7nP7UE98DDEDOM9hmvl7qNtVDFpUsxwJHgAB49ZoQOZJPFQq8+TFUOZcDsB+5/0pRqOsllm2uOZP6YFUOL9wgmf2io2fOTuj3UaxBhmAPIHfA8vekl3qigmAW/rNfF6ZFyWbAUcec+f5V9XSICTz70VLBswV+ou0qqgd8Dz/s0HftsfqP8Ac0fePiP2oHUPx7/1owflBkCoE+1fS9D3rwrheU94+xpm0wNwnptgE6bVY/GP020u0l/a0H3/ADzXV1UPiGMHHL/w9jvIjh9ZKxQg02puORbsuyxghTn7mBXV1Z+jwDM/ulrWZDhW1gx+Cuo3LquES2FP/uOMz6KGrV2Pha7tHzL1tf8ApBP6mK6ure/47AyjcOpkf8nn5ANSb9B0ow99z5wVH8iaGu9P6WvNg3SD+Is2fYkLXV1K248R9igRofJkHuYy1viOzZH/AC7KIo8lUftVdz4uY/iA9Bz+VdXVHqMfpB9NYBqPiRz+Jj+lA2euv4iQCZjOYr7XUDE+YYAkX6zebghfYD+c0BrNU7MAzEyDz2rq6oM4SNsRHsK+3Bla6uoDCEv+ZBA7nj7VXdPjjyU/uK6uoz1BHc64a7SSQx7zXV1QO5J6hN4Qh9v9KIXy+1dXU4dxfifLQBuNmYgfpNR6zemzbCkQzEz5gEAfsa6upg/CTAPYg/zMxGAOaW3dUsDc3JJxz38s11dQ1JuDnrCydoJzH5UJb1124W2iACRgdprq6uYASRzK9NoXcuTyGjJzTGzpQtgrc8a5McFd3O1uRP5eldXUG83J2iMbehVbZFoSIGI8Xlkd/cVJ+n3lUOLbHIkR2JE4GeJrq6jRQ3JgMxEXapoZgcQYz2oa41fa6leYZ8Rc7ZPuf0oC/crq6nLBbqCIZeimRR2rq6rOLJTbalbLjtd1z//Z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7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64488" cy="44371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zh-CN" altLang="en-US" sz="60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CN" sz="6000" dirty="0"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zh-CN" altLang="en-US" sz="6000" dirty="0">
                <a:latin typeface="Times New Roman"/>
                <a:ea typeface="Times New Roman"/>
                <a:cs typeface="Times New Roman"/>
                <a:sym typeface="Times New Roman"/>
              </a:rPr>
              <a:t>昨夜北加州的狂风暴雨</a:t>
            </a:r>
            <a:br>
              <a:rPr lang="zh-CN" altLang="en-US" sz="60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CN" altLang="en-US" sz="6000" dirty="0">
                <a:latin typeface="Times New Roman"/>
                <a:ea typeface="Times New Roman"/>
                <a:cs typeface="Times New Roman"/>
                <a:sym typeface="Times New Roman"/>
              </a:rPr>
              <a:t>    造成了什么结果</a:t>
            </a:r>
            <a:r>
              <a:rPr lang="en-US" altLang="zh-CN" sz="6000" dirty="0">
                <a:latin typeface="Times New Roman"/>
                <a:ea typeface="Times New Roman"/>
                <a:cs typeface="Times New Roman"/>
                <a:sym typeface="Times New Roman"/>
              </a:rPr>
              <a:t>? </a:t>
            </a:r>
            <a:br>
              <a:rPr lang="en-US" altLang="zh-CN" sz="60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altLang="zh-CN" sz="6000" dirty="0">
                <a:latin typeface="Times New Roman"/>
                <a:ea typeface="Times New Roman"/>
                <a:cs typeface="Times New Roman"/>
                <a:sym typeface="Times New Roman"/>
              </a:rPr>
              <a:t> 2.</a:t>
            </a:r>
            <a:r>
              <a:rPr lang="zh-CN" altLang="en-US" sz="6000" dirty="0">
                <a:latin typeface="Times New Roman"/>
                <a:ea typeface="Times New Roman"/>
                <a:cs typeface="Times New Roman"/>
                <a:sym typeface="Times New Roman"/>
              </a:rPr>
              <a:t>史努比创了什么世界</a:t>
            </a:r>
            <a:br>
              <a:rPr lang="zh-CN" altLang="en-US" sz="600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zh-CN" altLang="en-US" sz="6000" dirty="0">
                <a:latin typeface="Times New Roman"/>
                <a:ea typeface="Times New Roman"/>
                <a:cs typeface="Times New Roman"/>
                <a:sym typeface="Times New Roman"/>
              </a:rPr>
              <a:t>    记录</a:t>
            </a:r>
            <a:r>
              <a:rPr lang="en-US" altLang="zh-CN" sz="6000" dirty="0">
                <a:latin typeface="Times New Roman"/>
                <a:ea typeface="Times New Roman"/>
                <a:cs typeface="Times New Roman"/>
                <a:sym typeface="Times New Roman"/>
              </a:rPr>
              <a:t>?</a:t>
            </a:r>
            <a:endParaRPr sz="6000" dirty="0"/>
          </a:p>
        </p:txBody>
      </p:sp>
      <p:pic>
        <p:nvPicPr>
          <p:cNvPr id="444" name="Google Shape;444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600" y="4293097"/>
            <a:ext cx="7315200" cy="2105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81937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72" descr="data:image/jpeg;base64,/9j/4AAQSkZJRgABAQAAAQABAAD/2wCEAAkGBxMTEhUUEhQWFhUWGRwZGBgYGRkcGBgaGBocHxkcHBsaHCggGhwlIBwaIjIhJSksLi4uHB8zODMsNygtLisBCgoKDg0OGxAQGy0kHyQ0NCwvLC8sOCwsLCwsOCwyLCwsLDIsLCwsNCwsLCwsLCwsLCw0LCwsLCwsLCwwLCwsLP/AABEIAKgBLAMBIgACEQEDEQH/xAAbAAACAwEBAQAAAAAAAAAAAAAEBQIDBgAHAf/EAEIQAAIBAwMCBAQEBAMHAwQDAAECEQADIQQSMQVBIlFhcQYTMoFCkaGxFMHR8FJi4QcVFiNygvEkQ6IzY7TCc5Ky/8QAGgEAAgMBAQAAAAAAAAAAAAAAAgMBBAUABv/EADIRAAICAQQBAgQEBgIDAAAAAAECABEDBBIhMUETIgVRYYEykaHwFHGxweHxFSNCYrL/2gAMAwEAAhEDEQA/AALPWNUo2rqG2jhSBgeUxNHWfjHU2lglGHqon+Vecavrd0XPDACkgDOR6+fFP9LdF62G4mZHkRzVAhlmmcY7Imo03+0Qu+w213f9Dj9dxFNF+KPO2PzI/Qisd8L9I2rfvi3uurAtZaJY5aVHgIAxIIOaY9W07XLBDBg4CxbtwHI+Uzm4rAAkBsZwdpHJFc+XbVGVshRByJo/+JrZGUI+4qP/ABDYPn/8f61ntBqbA2Wr1tvwpvkhgYG75mIUqSA0cEMeImzTdP0LqbwQkKp2B2BcspAYKisrEhtyzkHafSVHUOOxA9bD9YwvKt7UW7ls/QNpBBBzPH51rul6PbbQHsqg/YUk06i0VYoENyQqy5J4kkQSsY54p4dYbajch7DBHPA5jk0oahWNkxvrIV2gwprQH8h3NTXSKwO5fzpTo/iKzeuNb2Xd1vOUaOMkNwee1OtPrbcRlfdSMx59/ejBb1P/AFkc9iL+paEC08DtWfS2AJOABWm+IdQj6a6ttgXK+EDkk5AHrivNulb9RcFhrjhHlWhsgQezesD7irONhdCTtYizNN0rVJetsyTAYrkRwBP2zUNtH9N0Fm1ZCWAAoXPnu2gEt5NgSKEuDwn2P7Vy/iaCealSrPFS+XS2zpWGFmQcg+Z9fvTTRacqsNMz3M1ANwmQKO5k+pX4vOPWoHqzBNkgDvgScyJMSYPFBdevEX7vaGNBpaYgEd/PFCW+UYAK5jvrfxBc1Th7mWAAwIGPT1OaU3Lx7tAqD2G4LD/t/rUV0o9/egJZu4S7R1Pq6xfwgsf0om5f8B8MFQGaTEA+X6VBVFHar4fQ2t5Ztzx5QAcxH2GahQoPuk3Yiuwqv4lRjPmf7NPdL0h/lm9EWg22RH1HIGfSgulacWJ8bZMjsR2OaObUgLA3bSeO0j+dNO2yQIuz84XptBaMgAOYDGZ7kAgd8T27AnirtS1oEgIuMSOKA1Flk37gVNuNwPI3TGOexoQagHiaFmA7EgC+oTe2dhFBXYq7ax7VVctnvQeqIWwxV1bVtbXconMZ7UNoNdvUyfECfczHApwdF80i3iXwAe/cx7c0M3wt8ghnMzx5DP6x50LZEcbT3LON9iGx95XPgH5f1r5p18VQ61qTYKoQGlQw8WBuAI7etUdH1rXLpUhQNpOPQj+tEuMhbHUrtl3NzGllfF9qEfqa/M2BScxI86Z2rWT7VlrfTbly4xVyssfFBAwcgkd+MVawcrK+T8Unr3t7mlhyfU/pQVy+owAT9o/emj/DlwsZZQJ5yTz9s1L/AIfA+p59hHH50rdjB5Mb75n72pPZQPc0O19vT8q0zdHtg8E+9fP932x+EflRDPjHQgnG58zQdc+EPmXmdZG4zygmfIDBn0qZ6RdUAraKoMQFaMYPrnv6mj9T1t1Yf8pTuUsQQYG0kQDPNE67qIt6cblJNy5A5G0zMjz5rnBsCvn9qi11BIq5mNVY1CM2y5eshpOxWYAA5iDkj3mvSNNdt29Hp2v31tQqne7KJMf5sGf786y/xVa/irgsguHtqrE5IIYdl7GDTrW6bTWU0upvpduvbti3bRENwbiJkKBhsck1T1SghQb58eeovUNuURtb0xuKLlrULcUjwtstuOckMB3wPtQ1/RWwoB+SzAlWm0CCWMJ4eBB2zHMUJ8Iare+quspsbyrfIZSrIqqQbjAgAl+5WR4Rmac6dVZWe5sIJmQDlV4ndzEVmuCjVKlSvV6X5i7VW29uIA3soDAkMCVn/Qg0tb4fLttZXFpsNF3cIXdtkESI8MxkmCSYq3RFvk6Vcg3XDt2Iw10z/wB0A+9AanUn+Gu64gG4GPyJ/CqvtRR5fMjxee6Owo0DA0D5qTHmn6IFA3XDcAO47hJLZjv4QAYCjGKTLr2+Ydt5DuUpkkGPFtyVAgFhn9aM0nTFsNYVSPnP8w3m/FcBRi7N5gXCkeUgCkQ6FdzFy1JBCicfTnET2nk962fhTZF3beb+fHzjcaoQd5P2mp0esutc2MqFAzKSMwVGAcmG/v0GAu/Dr31u3y7lrV1mG0SFVSSoBI3SBHEd816J0m3stKvzGuMPqZjJJI/bypT8H3T8i8f87HHufOtjIAwgo5Wd8H3N2lBiCS847kkmZ755qOjctecPcREJZEtkH5ga2VViTwR4p+45p9prkgyZyfL+VUW9MzPIuWX2tBJt+NSIOGmJySccnt28/qspwsQDHZXJoiKb/RlvJsW8CW8UyV3Z5wD3H7elNLOmPAztwc9xiPzFVaRSzOE+Rca0+1vqRlYbWAJA+8cHw0Tr+ng3CVtht/1xc2t4gq7oj/7afrVcazIDR/f9Iv1WMwvVuj3hqwHGxL93arMJWWYAfTnvmaFuWrti+ov2N1prhGDAKqYMCZUHmSO9em6R2SQLDCTJ2sh+5yOee/fisZ/tS1YS7YEgQrHPfxDt9qfi1fqOFKy1p9UwtKFH5iK+uPYLsbSsqT4RM47c0ma6O01HqvWFvXDcgLu/DbXaogRgE0w6LpA922pBbcUMGIO5bjQT/wBij/vq2bPQk2FHMX3NYFUkmB5n9K13UFP8MpnO1TP/AG1Ta+H7V4f+otXEWALiK222jSSWUmW4AxLAz2ptc6Um1dpuxKhpzsEGDEcY/LOKovnSxJXUJtPdzEaR2+SC7DxQ0mARzETng1C5q12hTckAkgCTBMTwPQflWp1nw/ZYyzPn/JBwQIJz5z5RJ4IkLW9DtWWCXLR3F4Xc87k4+YNnaexg8470xc2Nub+05coPUQv1JWJYh3ZslmIz95JJr5Z6m8wiL6ct/StPqNHYS4wtWt6bAUOwTMwZLc5kxzxRlq94LaIAl0gNCxLhSu/AHAwP+70ofWQ9CMDRDbu6ph9DgeiARPv/AFpP1bpt4yzsFH+d8Z9M+9bzqlsXdQrrKhR/h2gBp77pMwe3b1ym6uCInxfQcD/EGXA98/1puMueQB+/EEsJn+m9Ztae9Zd7ocW1cQokQyoFAIHPhNF9a+O9LfthCjyOY2/fJIPl286WW7OleAujYlYkswXcZg885k+1Mtc1ttMbFvTLaB2sxBPiYENOFHoOcSKf/C494c9iJOTJt2+In6z1e1euB/4ZgAqqJOfDGSMDtRvw/qLT7vl2ypHMqAPzBqnY+pYFwqO3bcWiPWSeM8016Z075PhLSzQxAGBMRnk4qcqjYSP6wcTPv2nqFKnNL+iKVstvYE/MYTgSdx8j6eQ/q0Uc0r0jrtCEEsJuZBhSxaInvk8UWnNJCy8tGd64ijLClOq6hbHf+8f1pT1rqNsEIiAEHOApyQQMQfp/eldrVnG2yDwJMnjYP3X9aQunFWY/1Oajpuog8KfuR6fyJ/Kl2o6tDR4fzP8ASg7mouQPCqj2g8D+UV3ztSQILR6L6+1MTAPMFsqjzPWunm1cRfEWUFgD28BMmR+n+lE/w1skAhsQYOYkjacn14/pSbT61bZCW/lqgG/cJCyQAy7YMT/Oop1fwPc22wFIglomIIK+HHA/TFY+fRZ2ysV6JPn9+JXFVLfiW8i/xJDAXiFVTtzm3iGHH8qe2+s3Et2f4c2Lyi0oa385UuBgOQTIOMbTHvWTu6dNQ6u5BZxLRcEgKpjBEY44ngVies6QWbz21mEaBMTx6Vpvp92NFfsAX+/8wkxeoCLnsemtaq9cfUMEtMLRtWbYuB/rYFndlx+EQB5U8u6IPaNt5IK7TmCQeRI/lXinwNd/9dZloEnk4+lo5wc16el5tqQxP0hiIwNp3c993249qytZjONgB/qC+DYauWavSqrszPdW1ZtFjDMfrJkKcsMW+Ae44on/AHZbe2rIg2sCwS5vKAXRLeAmFY7jOO5GM1kfjfr961bsixeZHLNugiYAxIMj/wAVsuiX3fS27rNJ+WhaeSSikn0yTTsGlyZkDKagHEQu6S0nTFtLdfBcoRvLuxgDA3XGJVR5TFZ95F63uG2DljgEAeIz3ET5Uxf4gRgQrzg48Ocdz296q1mx4DZAH4WYhVGM488fY+VWKfSD38kmTiah9IpW9ee7cNqVMLOSMZj6WzTToFj5dq6okHyk4JUE8k9yap05RF3dpH+GVn2UEHGRRWjugrfPbB+2xa0NHmORC3I5qFkbdQoQ3o7k7w3MimduwqliB9bbj7wB/Kk/R7g2u0yAf2o8dTtnufyNZOvR3f2i52RCQKEF6HbjU6/1vW//AMa1We6v8uwmovuNutS61xH2tudAw2KGjNo24VhwPETkU56Tqdt7Vs/Fy6r2+chbSJnGMp+tTv6a5fDbroW3etor2SQ2wgy+1hAJYHbJ9/SgVWR+RxQ/oOInaYvuratWxqwY1B1IDtJ3NuvhGsnzUISAvbaG9ao/2iWLTXrZubSwSBuLAZY+X86M1wZ7h3JZYfPU/OQ2y4sqykWyPr3kjae20kz2r5r7lq/rbe6WU2JCGAQTdVd0HuN1MFhtx8X/AG4k4+GmK6iqKpRV2kAybdvAgH8QyO2fQ186V0dDqbNywdVcCXLbk3QURiriILqu4nAgTzxW5/3NpD8xiCVCF27TCznaQeO3FZ7o/wAV6a7fsqiuWe6igweSckkt5elWBnbYfTUmW9yZbLkCvEZ9T11wPqDb05FmxaW5c3teU3d67mFoztUqB2HIjFPL/h22bElriNc8VxxCptwDkruLKMY5weCPr2OrV/m3FtaMMVOYa+FMNLHCWyQRjLAcgGr9Xet/O09y3dUNcU20gBgVuDepiQV/+ng8do8ssm6Fc/48ynUXaXqLlBdV3/hgyIcj5o+YE8Rxt2ozbSsThjOIqn4w6fc+dauJFwohUhxuYBmBkAATG2Puap6f08Nozbt6jwslq81vbLTdbwEP/hcpJAByDkTRP+0Hr66Vkz4nUwAAZAJB5xyR3/rTdp9QDGOefyjcG3d7uok03UCSBJRoUsCpABI4HpMY8vOaf9IRbiqblssQY3iQAC4A55kySPL7Vh3+LbVzDnkkyVHCoNvB4JkDvNab4f6qgs2gl1dpKsyymBLM0gnduLBVjiDPnTM+B1Q8VdRjhAPabjmxpVViE2EMNoDKxBViInJxBHv7DGb+MtOFEW1AE7AqqQAqMYUYgbY4HY1pbGqtq4ljAIOPEIVNsHavYxB7znigtXrmZ2R5O5Ly2gOxLmC0GRG0/rg074UtMzPwAPMSWK8ieWmy5K297Fs7RtMZP+YiM1urPSLXgFxbm0Iki2xncbe4sSCxBwIWFHiMbooDp3w8Fvo91jBuShRsjKjO5Zz5AHitRqbhC2gvz2Z7dsKQHFnTrA3XHZfCzYJzPYYBJNnVv7FZD3fMNszMai7S9G06OCvzFM7V3MIlpAg7QSQMzxkZ70t6taNq8JYEFeB+HMbSe5Hn7VpNM4a8gF5zdvfM+au8sE2NKjbMWyIKCIJEnJE0k/2lMw1Fr/CbcD3DGf5VRxZsm8YyeD+/7QkO5rMU6zqapgkAkd+B5TSvRdWkrbPOAMAS07QMekfrSvW3iXyfbvVfRn/9TY//AJbc+R8YrTSwkXkb3XNA3w1rWLOAgME7TIbyiDAnjv5UhuvfBI3gbZntEEzz7V7Q6h3llBxJJUZIGPXsfyWvDmvNtI5nOfXNV9HmbNdgcVJbIVhdr4f1l1Q623dTGccQCOeRxxXzTWdMo26lr6XByEVSIiR9TAg+leo6Jdli0qqPCoXjyUGcnyzXlXxHaNzVX3BGbjDmPpJH8qZptScjspHAgEWbMdu9yDFo7QIBDDt6d6gdXYa0tv8A5i+IlyYPMTAn0wDWm6r1gbrafK8vBtMkd8DmknWNajXDaFtNrGJAAKH7ZxVhchH4hNDNp1ym8fB+VcfpK9NprO7wXn2qp2llBZ88GDA7Gkmv0jlztDOOZCkjj08uK2Gg+FgAAu5ychz3+ynArU9H6QloGTuJOZ/pVXU6xcfZv6eZZwaVQt9Hz5/1/KeWdA0dx9QhtoW+W1t2A8leT/Stc9j5bJca4sqgBEeMZGT4s8R9zT3XgIRtVQfMQIFJ7S+N4VSXIAJyFxnB+5peP4gCl9X94xtKC1nmLes6BWYXrruUDAlCGjPIBnwz6VsumfENhtNCj5fy1ChBMFUH4Z5+5nA9am+lRbYX6jGS2Sazmq0allUAKN2YxI78UnF8SUNVRj6NXTaBG1rrKXlbbbeB3bAPP0mYP+tCXtU1tVYGCdoMbZI8W4EGeJP5/ej2uLsA8uI4ApRrWBEg9sHilfxzM1svBgN8MxeO5LX6ncQpbcNknKwSPYwP9aZfDV4m3ekzDEDjgCAMelY9bwNwwIRoyQY8Mz2znvWg6HfCpdxAdjHbhQCfStPDkVPFCZ2o0hxNx185pOnHwXPv+1CoaVW+pfLUoGDMxk+Q75PbHevq9QYAE7eSDBnjjt3EGqrZQWJgeqo4ju3U7eoXfskbvL9aCOtAEgSfL1Pagjq2N1HKKNsyd0FpBAgEdv77UXctpj3Cz1MLqUY3LhCEje+REfUa23w7cKaLM27hYxIG4wx2xu5mJHtSmzpWRXU5LFyIJjxkkA4wRWh1l1HfTswJFtpJgn8JAxHMkVbOXHW0ki/pYlR8ORv/ABB+9Rdf1N9bKG6wZrincpUAhT/ij24ivONI14Xl+SNrfM8BAGGJO2DIjgge1ega6/8AMuXbhDCRtUEQe/P99xWJcs10DbcWLn1KMiC+RGeW8qbi9NVOz/5qLyYGV6I/W5pNO2pVry3NPavAwyh9g+WCTIWFMgjz8qOv6u98zcNJbUXLShRAJX5W6DItkkRtgcCO00FavAEbWvTJLMytLSCIG4ZEBfyonT3Ja3OpughXkFWxM7RxAHlSGej4/KOOmAW6M+dU+I9Uzq1mxbVFSV32mJCKQQvhUCARI7Aikeu+IbOoKfxCgbDciA0AMVPALZJGfWeKdW52KP4syLDDaUEljHh96U6B9IrML4AQsN0hjgkTlT5T2osQT8QAv8olsVGUW7vTyAGtgfSD4WELBLZU87uT64oXW/wzMnywB9TNJeGbw7VbdMAwQfStJe0fSzJVrcQ+4g3AFiAOXxgbRHf3q7/cnS5aL9sYb/3e2webH8J/PNXaHVmIIIokdzNaC/t1i/JcBfCqngQQk9uJE/avTrPR+GdxNq0SBiCxu3gJMYWCINedNo1HUG+SfmWrZG0qdwMoD9Q5zP5V6BrAgs6p907LFgAT9U3WMCZzEUSIrAoep2Qtw3zg+nD3roaAosk8MTMlojH+X9e8UT17qNy0flC8lu06qoHydzoCNp2t80DzIlTE96RdAt7D8wOpyG2knubzHtyAP1pt8S6kRY327Ze/atXMnxJvx4ZEkLg/ekPo8RRVrgdQNxuHWNWzG43zF/5KPeXcpD7XYKisIwVBKjktKnHfGfFnV01T2ikkopVyREtPYeWP1rS6e69lNa+CBatB5BkBig/rivMtRddbgBwzXc/fy8xkR7ikNoMSU47jlanIhGt0BMEen6GlgRrTLeB8SkMJHkeYI8+xrU6jCL581ldWXcsMkzI9Bx29O1FjIqHlRr6jX/jjVdnAJkfSIz6d/ekdpsGIAMY/v2qJtjkZAz+VStDGB7UaIifhFSqSZs9J8V6m4IYAHsyqB9IGJ86Vrp0bxXFlmMyRJznsPOaC6c9xRgSO4ETGZPv6VDqGpBYG27BY7MRmTMieapNiCudnH8pax1tFzQjqbLeUlrZ8BHEEExOe1MfhOL7XXIBJISYkQv8APmtN1HpVq98n+Itq/wApHGZySyzMc0Wujs6Z9tm2ttSoaF4ngn3qdZlbDgLr3x+svYDvcCV6PbZ8ABAH58edSGd3lVqFWYsRnjNJbt/YxBPFecDF2tuZtIgIoSjqDkEjyoPoaTeZmMgDwj1JyT7R+tOLegDgs5Oe1AXtMlo70WDwck49iaYrCio8xhrqP9U/hpJr+Jqq11VWEAzVeu6fedfAsD1MVAUAgNxBrb5gFjrByrcj9atu2briVQweO370f0Tp4VR80AsM+efen95BEk0xnG72Dr8pLP8AOZlelGEJYnb2gZx/Zqi8779gLKsGcSCZxn8Pemepubcj/wA0rvsxuDspzJyDjj3pmLLkY03UztfhU4iw7EKt2i+12QCZEk5OYAMcjtNK9TYYapSRt2gABDIJMxyOaKbq6iBbKgqJiTA2/hirR1Nbn1FWUgsQZEn8IX9atKWHiefdRJaNHMEzBJLcRuU8fpGPOr72qzywxtGOJMmZmef0FU6fVW7rqpYEiCEXAgf4j2g+1HaS+SxB2g+IbeTCyJ9a45GAocRy5WChblGlRrjwCGnKFtq4EYk4P2AnM1a9/wDA7LJwdpB2k/8ASSPvNVX74UAk7TgboMciceXrU9ZeYBkGd2GYggKD3wO/71PrMVo/nJOZ6q4QjbpA8cqDAIyR5TwP7xU+n9KCq7LbSJLHxruB5Myw/XFDjUATIVSqiWBwEPYA98VG1q0CBVJIYbWLSBt/zcc0zHm8NyJy6hxA9Z1RDaumy6kocmDsB/CMR5HJn2NZJetObjOhCM2GMSr7eI/LMeXrRXxhp/lNvtbBau+EhF/EAIkDn3xWctPJYAjgEzJmDntgdq1dOF2bh5ktmLUDGZ19xSxDKN4jdJ/EJn3E8kU/6H1S29vbdlWWBuidw/DJj6jFZWwtsH/6hf04wOM+YoltQWnwlcSuRkZ58o9KacYYUZAcg3PTL3Qbdu0t5igUwVYuADORBHmKR6nVacFQ1tXBklwo8IPEnaJEBjn086xVzqJZVG5vlITg7ioPeVmOfKKnodSdxhiS0HA8zEGMD70o6cDqN/iXYUam60un0pG9GVd2cGBtGJgjFMnQ/LbB2qviPYQe8848ga8vOpIWQ28zJE5gHM+Xbitn8K/FKMHW85AYgBYO0QfOJiIFJz43xoXTmEcwb2tDeitdu3XUeG2AYPETxMd4qXWfh8m6HLvuiRliqou0YEwADmPU+1Mbep2i4VAwwOIO5Zmcc9/ypvb16XBhgCRBBrHOtynzU4YuJnk6K4QWyxuO43OZIECIxOY7T3rO634ZvZuKACk5bkye0An9O9b7WWm+Yl63kqCrp3I7MvnHl3n7ValxHAI8/uCPSoGsyCjcMY/Innem0tzcVYZXPBgd/KftjFdZ6Pfuo0jYsTIIlhnjymK2+pdbd0sQATkN5g8g/egr+huLvUeK24G0g+JSDMEdx7Vx1TeIZyZTxcyuq+FrjeGPGYIMY4BjGDz5dj5Ui6r0O5p3AuiA07SBjEScHPtzWzudZbTttugiRyVJUgftFT0/xfpnLC5LLA58Sz6D6p/OrGHU5h4sSq2BG5PcynSHklQMicxyBPl/eaWda0DteYohjHCtBwM4Fb3S9P0d0k6dxI55DR23SM+/70y0OkCLAv2efMf1H7U3HlZnLIvPyJqCyFQBXEO6HaZ9IFmSELCf+pSc/Y1PRXlK5zEx6ZpnpOni1p9m/K2QC4xJ/oY/WkPR7aqhAaSZkn1/ak/EXZFUAzT0aB9xqHpEGO9Jeo2QxEjMj35qz+KKyD2oLTaxrj/SYBJ/IVjqp/EPE119pmhtWjtilfULPbt5fzo/S3mPHFD6+TUJkK9H6QQttzM98O9JVdU1xjI2+Eep5JHmB39a216I5Fef67VPYuo5ypMSPXitnp0kAnmKPVhmIdubFD7SGRR1F1++A0VVf6iMAnFG6xOQRWK6xprltpt+JT2OYP8ASi0yBzV1CLLXEddQ6ghHh4/eqLd0m2pZWEYMgjH/AIpj8P8ASYUM8FyMnsPQUz1emAomyKppRdeZ2xSKMy+s0SC5vYn6doC4kn25PlU10DeBks71EEbo3yvqaKGlVrqbsqDMeo4rWLbEVOTVsgAHMy8vw1C5PQnn98W9NcF24rg3CdygyI9u0HNMU1DfLV7SLuWRuLZhuB3zxTTrNlW5AkGRI4I7ilmtuLsCs7LMYUDJ8+D70/FqBkUX3M/UaT0ubsQm7pHco5ITaslT4iG5E5gividUBHj7fUR3Kny7DBq4XZUFuwmfMDzjgVRduDeGADOwEKoER6z+9MErggSVprRbIKkncRg7z2jy7cVRrNIAlz5zQHYBBOMkQI8pyfSi9wdggBHyonAJmMAE0PqL6XrbqweJKNuB7++B2M0amoDASqzpG1O6w1oKrfQVKjdtyGE8ZE153ta07I6sCp2kMYYHvMfn9xzXoemJyS4YKNq/4scjyHvQvxH0r+IVGAU34A8QglRPhOIxzMduav6XUKntMgTCPqtgA2huQDj9Md6MtkFc+GBBUczJkR5d+K7U6N0Ia6jbVfbMeGZ7HhgTwajcSDuBksCT4hwSAO3rxNaYII4jBLVSB4QrLJ2xjgevehrV1FJUwP8AEYIiMgD+v9ajftuDJJDDErlSVAPI71P5XzB+IqTJOMn2JnB8jRziDcru35chEtncBgCB7+QM4NT0yHlhySB4iB/QzmpIpX8O3bwRETwI3Yn+xzUNRbUziSOPLHBmYJzwPKpqBc0fRusKkfMdxjwbSCoB5DAjIJ9qI6hrEQl7OokQCQuBz9MGefPt61izaZFgrzJMxIjmP6Vffx48qTgE8NAzgVRy6PG77/8AUcmQ1U3/AMJ9WvsrBLDNBJL7gAxgQc8mI4qy91G/fRQpRH3QbqSe+RyA4A59ayvSPiC9ZV0WGVh9ONvPKnkeVeh9Ov2bqIRHhGCOBPIx7CsnV4fQe9oo9RyMSO5ner2LjbVuMzMscxEtMYGJxzWh0ouNbADFpHiVwBt9R+In70fdRSTuGCAD9uKotX1gh4BGJnBqkcl8VDCEGyZi9bp7tyV3XGH1BTJbzwPbMRVX/C7C41wfVt8C8SYAmeJ/nWv1IubZtwwHGVJEdwTyP1oG11u09uHcF1+pgNokdxP796sLmyUdsgp8zFn+4TbV4YjfBWMr2BkcyB29K+XPhkA+FlgwZMycc0YfiezJWTxkkeFo8ozPtU7nxDaQ7WBBHaoLZh4PM7YOrjfRdR+boImWAVT54eP2qHRtKoLbskEx5ROPvVPwp0i4bLLwx2nPbM5rR6D4VuqSTdtwfc4/SrGr02bKoCi5c02oxJu3NUzXWNIXMJIYmBH9KI6H019PbPzSGuMcn07CnXUNGNPcU7wxIOAIj9TzQ+ouAiaycqugOFuxNNcgyAFepVp3A9Kp6hexgTFVaU7ifIGmDWsTSFO00Rc5wR1Ml1XUBVll9YIpn0rqwdVK5JjFfeqWldSrAEHkGl3wjoFsPczOfDPYH+4+1Wf+tsRPkdTiG68R9rFYjMCs51a1cABWGE5HeODWsvkEUi1r5oMLMrWYA46ndF6kWAC8jB+3NOLtokZrPdARVu3I/EQY8vatP88RUZhT0vXccTwDM31PROCGQ5Bkg9x6etXaPq5cAA54jvjtR2uuDNZnp6hNY7dmQEDtMnd+w/OmoPVQ7uxyIDeB85pH0BYEsxk+VLNVZNrxRuCge+K0tnUqRml3Ubgg0jFkdWETlxB1KGIrOuL/AEDEeMZkz/hqnUXQLqwjooH1bSDPkcfv51NkgKURVYkS0xjjNMrepy29oIG0HkMRzH9K1bqeZZfdzA9LqEgMtxgWYgyc4nsePtVGi6lce49tU3LLISSIJUkE88Uddv27jKqEO6DdtxI9/Kkv8VF4rbtKzbt7bcERAInj7HBo1W74izGXTLOxXCrsJbaARIUjHJNGpLHeIJnaQPq8JIOfKlt7XoVd2tuGMQnm3A7wCeKssXEG0Nutuo3MFHEjuY8XfPeDXbTyTIBh1/p9u4gDpNvdMOW5nnz86zOo+F0GpKk/8n6lKLLDPBJBECtVuUBZcDaN0Azu3TzPrUdTB8I3BowikAhfQUxMzoCEMLdMD1Tp7WGZTMZIPaCcN4RAOQCOcntVAOIHIjndEL5DnuO1ba8VKEMC4LbXGd+0YyOwmkXWPh0wz6di0f8Atli2DwFPM+hmr2DXBvbk4MndxE+nafCSFniFgEHz8/5RVgtdkkFc7REZJkZ7x5eY5r5b0xDAkshAhlHhIYec8TPHn3r45baRDes7SI75GZq+DZjR+HmRWwpU+E7Ykk9wPvz6RVWxQYJJ8RIOZhhP5YqxXJ8QO0DAEZM48QxAoF3hiMkyRC9weOOftUlYJIE+rZgyssRER3z3BrQdE6ncCjbtBAyCY3TM8nJn7UjtbdpzuWRHMgeRPpmpXCwO1eOTAyD255FJzYRlXaYStXM3Wh+KGc7BbZm8oMD1J4A9aodnF0fMZtrmDE4mYicRQvwrrNti80HcCu4+kgED7fvW2vWluKriDiK8/nRcLkAR/uZbEzTaq7pvCo3L2jvuP4ge+cxVNnpj7nDLbBueIEDAOcAeeYp7qdHuGxsd1Pt/Su+UXUA4uL28/alLm44HPmSysZlk6E7EsTt5BMSQZwT5/wCtTsfDdyPFeAgkAAmI5xAxJJP3rSfOgy4g92jn0cfzqF/pisZD7Qe2D+venLqHhKgriaokJZu9jvXvjtR2n6hbVTliQO3mKWXwWs3NsmHH6RQunMkwZkk1e1Os9AX8+ozBgGTiQ1Vwvk5Yn857Va1kARye5qrVnaZrhqcedeasseezNzocdSnfBqVzqUCKD1ascgx5d6Q9V6ibQl1O3/EMge/cU3FhJah3Jcrt3Q/XdRUnaMnvSTRdYA1LJ6D8xP8AWu6WP4gk2gQvdz/LzNNrXwzYTxFJM5Y5MnuT2q9jxIpOKiWPjzEW+zexFf2hL9RxS/VavuaE+I7Nywpe14lX6lPI9Qa+/DeibUKt29wchO3ufP2oBhRE9Qnj9f5SQ15Nv3i7pvU7g1DNsc2zjcFJGO/tWo/3kCMGmLWQBxWe+I+l/MUlDtuDgg59Aff1odyah+Vr69/nHUcanm5ZqtYGBG6PXypW2g1DOty0BsAAAJIZh5wfP3pp8L9HQorXSXb/ADGQD6CtW9hVXtUPnGAlUFxTc0TxMwnVABtbDDscGhrmsYyJBY4Cjmr+u9Nt3SC3Y8gwY7iR2pt0np9pF8Kgf3386jdiChgOT4gFie5mb1u5BRrDElOQ0rI5Ik4/KaD03UbKOouOUYYxMeRJB4OOa22vZYwaV4dFN1bZgEcT+/bHFW8GcOPcKmLrdOMRBBsGQ0Qtsxu2rgKAkEz4m9j5VDUae4dr6ZFJLH6jtLDzzzR9nRIFhkghYEdvKAO9U2bN0WyruZB/5ZA5XsG9fyo75uUSBBLKG4h+YPl3VO4qMk5Pl2o3VWHdFa0FR5hgRLMomBMwO9DaiwbR37wpIjz3MT39/SjdPelgbuLnlnZGc/lXE1zAgSrJZ7qbAsIVU5IjB8OYz2oi0xRpRVG4TvYktHkZzH3qPU+nF5a1bTeGBDyYxwIPaPtS8XGtuVedpJBMYBEYETg+dSOeRIPEMveC6SAz7vrKxhYPHeJ7Z5qZRdm9QeYWPC3kMYHYUEqZI4YDco/xZwPXijdcQVTc+Y8KqMyOQf2oD3CERfEJBQFrBDEy1zw7twHBM9x9sUkubCpIDcDgnn1BHePz+06H4s0V+7ZDWFJCjc6j6toESR5A/vWMvXmjtmAY4b1BrZ0QvEIQNS+5skvJGI8QmT69quu2g4JEKV2xBG2fM18S1yxUBRz3z2k12qtsoGUBmQF8jJ9j5VbJHUco45EBMgkAAwTxxH5+flVgskeIHMYzn7gCrNTiAR9X2g8gjtR/T+mXrom3ZvXPZCFEf5iAv613cX1xO6b1EWrkuQVdYYZEg8+k+RrX9D6n8lQZ+ZYb6WxKz2cfhM48qSaf4M1bEFxasxMh7geQYiFt7jPPMU/6L0O3pXD3L5uQpXaqBEIPnuJJ/KqWow48g9x5+cejEdTRb0uL4SCD/eKEur2bI7HhhSfqbgEHTsLYnIEkZ4jgCPKlmu1d+4ArPtg8ryfz4rG/gn3UCP5y0MgrqHdS618mCXW5bJI3HkEfhJHeg1+JbPYfkcUubTqo8zPJ5k8mgfkL2Aq4ujx1zFWTPW+kXT8u8pPDZPH4RSDpnUwYI7080mk+Zb1KEkB3iR2wppN8P9KFuT3J8I8h/Wq/xFV2An7S3o+Swh+uS46yPCPXmvmkBJx259aNv/QaUae7B96x7N38ppVa7YfqdPtXHHrnJ5pFr7SlSrCQeRTi/qQVAJ4pF1LUgCnBnfJuuyebkoAqhZZ8K2kRNg4Ukfka0moClTMEEcET+hrzz4d6wrM4nO4n7Gn1/qDcCn5EdMpPnuGNroCOpZr7ggz3of4b1IC7fIkflQOsv+5PYeZ9POhei6PUWpLqCGO7Bkie1SMX/UbPMj1PcBU2Oo1YiOaSa7UAbjxOcmff7c1Re6qmZYSOxOR9qG02iuak+Pw2j2/Ew/kKnEGxqdxpT39ZDKGIociEfC3VA6Ag+f7051GtxzQ3/D9tF8C7D5rj/wA0iUan5xtHbt5D5yPbzpZTHmcshofWCQwUA9/SFdZ6mEUScswA/mfYUfZ6j4cc0XouiqBubxN5nn/Sg+pdLBgodhkSQO3fFRuxNSfrOOIqp5i69qbjNtWc180lpkueM/8ALiCBMerD18/zrYXvgwNY+bYZ2vKpKyR4u5SPpHGDA7Vizqr48L6e6CuSVEt6Y++a1RpXVaAnmc+Qs1GOr2rgfNtH/lcNye8Svsef9K+XNWpICmQV5JwD++f5Utt6sFFW3c4MshGQcyD3Gf1q+ygDlFhrkhywAhQ3pPkOPvStnMrkwrqdkfIAIDMYg9iRxNU6fUKV23W2oTETLbh6z38qYWOg/OJGy8wIx9QUNM7hwPSOM0V0/wCD9WkCLKqHJDMTuI/6VU+fnTP4d2UEC5wi9tSXUbm2bZwAQecc+maUavR6li20M9o8HEkGJ+8z9q2mo6A303LtqDknMg9gFPPvR3T7dm0sOd7Ez4ZC/wAqZgwEEhxQhbSZ52uouWh4kIZWkBp3Eex9D50xsNcuspVHYnxAojGDHGAY+9bu51K0QCqW8cFgCR+cx+dLepfEjgwp7H6cRHPMg80T6bHfcNcDGX/CPS7yF2uqVkAiREnM98YpR8Yf7PtNfJuWnWxcJkjBtsZknbI2k+kDvzU36pcZAzE58ycycYmKvKXWWfpXzMAfmcVZxvsXaojPQrszJaH/AGflCTd1QjuqW2cN7l2UD9aZ6T4X0NsHdvuzj/mPgegW2Af/AJGmTMgWXfeY+lM59/pH50PavK07UMQWLO2R7BRH5k1Jdz9I0Ko+csRrNuDasW1IPKooP/8AYgt+tRv9WuNM5jjdLRPvQxPFC3XwPU5pBcnzGBRDfnsVEsTzwcc+lLNWc/b9/wDzRzCBj2pdqHlj7/oKiSJBzx/fFDE1dcMAnmB/f7UNceJJwPeiAkHmDahsUJX3V6lexn29KEGoPlTApg3PW9Brlt277NhRc/cLWe6R1UsSO4PH7UdcM6fUj/7o/wD1ofpttQ7EDLRJ9gBWb8R2lOftL2gvcajC8XYZOPSlt8tbyPEP1p7cUbZpVq1kVjLYNGagcVEOo+I7QO0k7vKDP7VQmguXzncEPPmR5Dyqf8En8TbbvmtnpQoFXWdcdemOT5MD079zfaZ7/cSKuFAikWuTUJdREIKOYlhlfyOa3GuuDbisx1PVBSp8mX//AEKjT5X3Uef5yWAK0OJoej9EQAM3ibzP8vKmF/SADAxQ+l1qlMNUwt1lAVGY/wCVWI/SaqENk7u4tiQbuZvqvTrZuJcKglWiffFaPQMqgYoDqPw1rrqgWrQGRl2VcAz79vKnOk+F76qPm3LS+cEt/IVdOk1D41NGANVgWwWED1t8dqz2s1gS6nqSP0mtmehWB9eoZvRFA/rQd3o3Tg6lrVy444Luw/8AiCB+lNwfD2BvJQ+8Btei/gs/aC2tf4fehXJYgKC3sCf2FPR1LTW8W7NlfUwx/XNUan4qfhXgf5Vj8qkfDlBtm/SA3xC/wp+Zmt6NpmtqAciBPpiqtfb087i3JyBGfWKxFzrFx+SxH+Zif0oK/rXkCex49q1xm2jgTJOHe1kzVXNLoUYsLW5iZPOftgVXY6xp7RPyrVtD3IUSfuon86ydxmPLMfc180ogn2H86D1TfAEkYEE1Op+ImcRLR6SP1maBPVnYA5MjuTH5UtLALP8AfFS048I9h+tTZJ7hBQBwJZqL7SsQJJGMdqM0una5xmBJJOB7kmBS65l1HkD+sCjtdc26a56kD8gT+8VKqLnE8TtHbtqo33FJ5ISX7+ajb+tA6/UWt2LTMQPxPC5PEKJJx5jtXzSwFUDsI/Kg7zSx9XUflFdYA4E6iTyY0u6xwAFIQYwijjykyf1oXUvuEsdx/wA2efeo3bmftVZuzEZ71BYyQoEtu3IU/p/KpWz4X7YCj7nP7UE98DDEDOM9hmvl7qNtVDFpUsxwJHgAB49ZoQOZJPFQq8+TFUOZcDsB+5/0pRqOsllm2uOZP6YFUOL9wgmf2io2fOTuj3UaxBhmAPIHfA8vekl3qigmAW/rNfF6ZFyWbAUcec+f5V9XSICTz70VLBswV+ou0qqgd8Dz/s0HftsfqP8Ac0fePiP2oHUPx7/1owflBkCoE+1fS9D3rwrheU94+xpm0wNwnptgE6bVY/GP020u0l/a0H3/ADzXV1UPiGMHHL/w9jvIjh9ZKxQg02puORbsuyxghTn7mBXV1Z+jwDM/ulrWZDhW1gx+Cuo3LquES2FP/uOMz6KGrV2Pha7tHzL1tf8ApBP6mK6ure/47AyjcOpkf8nn5ANSb9B0ow99z5wVH8iaGu9P6WvNg3SD+Is2fYkLXV1K248R9igRofJkHuYy1viOzZH/AC7KIo8lUftVdz4uY/iA9Bz+VdXVHqMfpB9NYBqPiRz+Jj+lA2euv4iQCZjOYr7XUDE+YYAkX6zebghfYD+c0BrNU7MAzEyDz2rq6oM4SNsRHsK+3Bla6uoDCEv+ZBA7nj7VXdPjjyU/uK6uoz1BHc64a7SSQx7zXV1QO5J6hN4Qh9v9KIXy+1dXU4dxfifLQBuNmYgfpNR6zemzbCkQzEz5gEAfsa6upg/CTAPYg/zMxGAOaW3dUsDc3JJxz38s11dQ1JuDnrCydoJzH5UJb1124W2iACRgdprq6uYASRzK9NoXcuTyGjJzTGzpQtgrc8a5McFd3O1uRP5eldXUG83J2iMbehVbZFoSIGI8Xlkd/cVJ+n3lUOLbHIkR2JE4GeJrq6jRQ3JgMxEXapoZgcQYz2oa41fa6leYZ8Rc7ZPuf0oC/crq6nLBbqCIZeimRR2rq6rOLJTbalbLjtd1z//Z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72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64488" cy="443711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zh-TW" altLang="en-US" sz="6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altLang="zh-TW" sz="6000"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zh-TW" altLang="en-US" sz="6000"/>
              <a:t>昨夜北加州的狂風</a:t>
            </a:r>
            <a:r>
              <a:rPr lang="zh-TW" altLang="en-US" sz="6000" b="1">
                <a:latin typeface="Arial"/>
                <a:ea typeface="Arial"/>
                <a:cs typeface="Arial"/>
                <a:sym typeface="Arial"/>
              </a:rPr>
              <a:t>暴</a:t>
            </a:r>
            <a:r>
              <a:rPr lang="zh-TW" altLang="en-US" sz="6000"/>
              <a:t>雨</a:t>
            </a:r>
            <a:br>
              <a:rPr lang="zh-TW" altLang="en-US" sz="6000"/>
            </a:br>
            <a:r>
              <a:rPr lang="zh-TW" altLang="en-US" sz="6000"/>
              <a:t>    造成了什麼結果</a:t>
            </a:r>
            <a:r>
              <a:rPr lang="en-US" altLang="zh-TW" sz="6000"/>
              <a:t>? </a:t>
            </a:r>
            <a:br>
              <a:rPr lang="en-US" altLang="zh-TW" sz="6000"/>
            </a:br>
            <a:r>
              <a:rPr lang="en-US" altLang="zh-TW" sz="6000"/>
              <a:t> 2.</a:t>
            </a:r>
            <a:r>
              <a:rPr lang="zh-TW" altLang="en-US" sz="6000"/>
              <a:t>史努比</a:t>
            </a:r>
            <a:r>
              <a:rPr lang="zh-TW" altLang="en-US" sz="6000" b="1">
                <a:latin typeface="Arial"/>
                <a:ea typeface="Arial"/>
                <a:cs typeface="Arial"/>
                <a:sym typeface="Arial"/>
              </a:rPr>
              <a:t>創</a:t>
            </a:r>
            <a:r>
              <a:rPr lang="zh-TW" altLang="en-US" sz="6000"/>
              <a:t>了什麼世界</a:t>
            </a:r>
            <a:br>
              <a:rPr lang="zh-TW" altLang="en-US" sz="6000"/>
            </a:br>
            <a:r>
              <a:rPr lang="zh-TW" altLang="en-US" sz="6000"/>
              <a:t>    記錄</a:t>
            </a:r>
            <a:r>
              <a:rPr lang="en-US" altLang="zh-TW" sz="6000"/>
              <a:t>?</a:t>
            </a:r>
            <a:endParaRPr sz="6000"/>
          </a:p>
        </p:txBody>
      </p:sp>
      <p:pic>
        <p:nvPicPr>
          <p:cNvPr id="444" name="Google Shape;444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600" y="4293097"/>
            <a:ext cx="7315200" cy="2105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88878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8"/>
          <p:cNvSpPr txBox="1">
            <a:spLocks noGrp="1"/>
          </p:cNvSpPr>
          <p:nvPr>
            <p:ph type="title"/>
          </p:nvPr>
        </p:nvSpPr>
        <p:spPr>
          <a:xfrm>
            <a:off x="1847528" y="270892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/>
              <a:t>第一周词语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1326" y="1268760"/>
            <a:ext cx="3750898" cy="5300106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9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第一</a:t>
            </a: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頁</a:t>
            </a:r>
            <a:r>
              <a:rPr lang="zh-TW"/>
              <a:t>/</a:t>
            </a:r>
            <a:r>
              <a:rPr lang="zh-TW">
                <a:latin typeface="Arial"/>
                <a:ea typeface="Arial"/>
                <a:cs typeface="Arial"/>
                <a:sym typeface="Arial"/>
              </a:rPr>
              <a:t>第一</a:t>
            </a: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頁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9"/>
          <p:cNvSpPr/>
          <p:nvPr/>
        </p:nvSpPr>
        <p:spPr>
          <a:xfrm>
            <a:off x="5879976" y="6165304"/>
            <a:ext cx="792088" cy="576064"/>
          </a:xfrm>
          <a:prstGeom prst="ellipse">
            <a:avLst/>
          </a:prstGeom>
          <a:noFill/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5" name="Google Shape;23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1770" y="44625"/>
            <a:ext cx="4916413" cy="1328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4"/>
          <p:cNvSpPr txBox="1"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5400"/>
            </a:pPr>
            <a:r>
              <a:rPr lang="zh-TW" altLang="en-US" sz="5400" u="sng">
                <a:latin typeface="Times New Roman"/>
                <a:ea typeface="Times New Roman"/>
                <a:cs typeface="Times New Roman"/>
                <a:sym typeface="Times New Roman"/>
              </a:rPr>
              <a:t>暴</a:t>
            </a:r>
            <a:r>
              <a:rPr lang="en-US" altLang="zh-TW" sz="4800" u="sng">
                <a:latin typeface="Times New Roman"/>
                <a:ea typeface="Times New Roman"/>
                <a:cs typeface="Times New Roman"/>
                <a:sym typeface="Times New Roman"/>
              </a:rPr>
              <a:t>(sudden and violent)</a:t>
            </a:r>
            <a:endParaRPr sz="48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0" name="Google Shape;290;p44"/>
          <p:cNvSpPr txBox="1">
            <a:spLocks noGrp="1"/>
          </p:cNvSpPr>
          <p:nvPr>
            <p:ph type="body" idx="1"/>
          </p:nvPr>
        </p:nvSpPr>
        <p:spPr>
          <a:xfrm>
            <a:off x="1524000" y="1052736"/>
            <a:ext cx="8820472" cy="58052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ts val="6000"/>
              <a:buNone/>
            </a:pPr>
            <a:r>
              <a:rPr lang="zh-TW" altLang="en-US" sz="6000" dirty="0"/>
              <a:t> </a:t>
            </a:r>
            <a:r>
              <a:rPr lang="zh-CN" altLang="en-US" sz="3600" dirty="0"/>
              <a:t>只会用暴力来解决</a:t>
            </a:r>
            <a:r>
              <a:rPr lang="en-US" altLang="zh-CN" sz="3600" dirty="0"/>
              <a:t>(solve)</a:t>
            </a:r>
            <a:r>
              <a:rPr lang="zh-CN" altLang="en-US" sz="3600" dirty="0"/>
              <a:t>事情的人，是永远都不会成功的</a:t>
            </a:r>
            <a:r>
              <a:rPr lang="zh-CN" altLang="en-US" sz="6000" dirty="0"/>
              <a:t> </a:t>
            </a:r>
            <a:r>
              <a:rPr lang="zh-TW" altLang="en-US" sz="5400" dirty="0"/>
              <a:t>。</a:t>
            </a:r>
            <a:endParaRPr sz="5400" dirty="0"/>
          </a:p>
          <a:p>
            <a:pPr marL="342900" indent="-13970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dirty="0"/>
          </a:p>
        </p:txBody>
      </p:sp>
      <p:pic>
        <p:nvPicPr>
          <p:cNvPr id="291" name="Google Shape;291;p44" descr="暴力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4248" y="3068960"/>
            <a:ext cx="3528000" cy="3528000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292" name="Google Shape;292;p44"/>
          <p:cNvCxnSpPr/>
          <p:nvPr/>
        </p:nvCxnSpPr>
        <p:spPr>
          <a:xfrm flipH="1">
            <a:off x="5015880" y="3068960"/>
            <a:ext cx="3456384" cy="3528392"/>
          </a:xfrm>
          <a:prstGeom prst="straightConnector1">
            <a:avLst/>
          </a:prstGeom>
          <a:noFill/>
          <a:ln w="203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293" name="Google Shape;293;p44"/>
          <p:cNvCxnSpPr/>
          <p:nvPr/>
        </p:nvCxnSpPr>
        <p:spPr>
          <a:xfrm>
            <a:off x="4943872" y="3068960"/>
            <a:ext cx="3528392" cy="3456384"/>
          </a:xfrm>
          <a:prstGeom prst="straightConnector1">
            <a:avLst/>
          </a:prstGeom>
          <a:noFill/>
          <a:ln w="2032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5"/>
          <p:cNvSpPr txBox="1">
            <a:spLocks noGrp="1"/>
          </p:cNvSpPr>
          <p:nvPr>
            <p:ph type="subTitle" idx="1"/>
          </p:nvPr>
        </p:nvSpPr>
        <p:spPr>
          <a:xfrm>
            <a:off x="3009900" y="457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  <a:buSzPts val="5400"/>
            </a:pPr>
            <a:r>
              <a:rPr lang="zh-TW" altLang="en-US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暴饮暴食</a:t>
            </a:r>
            <a:r>
              <a:rPr lang="en-US" altLang="zh-TW" sz="54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zh-CN" altLang="en-US" sz="2800" dirty="0">
                <a:latin typeface="DFKai-SB"/>
                <a:ea typeface="DFKai-SB"/>
                <a:cs typeface="DFKai-SB"/>
                <a:sym typeface="DFKai-SB"/>
              </a:rPr>
              <a:t> 又猛又急地大量吃喝，使身体失调</a:t>
            </a:r>
            <a:endParaRPr sz="28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00" name="Google Shape;30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0" y="2057401"/>
            <a:ext cx="4800600" cy="4748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/>
        </p:nvSpPr>
        <p:spPr>
          <a:xfrm>
            <a:off x="2855640" y="1412777"/>
            <a:ext cx="6917278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地方版</a:t>
            </a:r>
            <a:r>
              <a:rPr lang="en-US" altLang="zh-TW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  <a:p>
            <a:r>
              <a:rPr lang="zh-TW" altLang="en-US" sz="1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地方版</a:t>
            </a:r>
            <a:endParaRPr sz="1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9617" y="980728"/>
            <a:ext cx="7519653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6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731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3959"/>
            </a:pPr>
            <a:r>
              <a:rPr lang="zh-TW" altLang="en-US" sz="3959"/>
              <a:t>暴饮暴食</a:t>
            </a:r>
            <a:r>
              <a:rPr lang="en-US" altLang="zh-TW" sz="3959"/>
              <a:t>/ </a:t>
            </a:r>
            <a:r>
              <a:rPr lang="zh-TW" altLang="en-US" sz="3959"/>
              <a:t>暴飲暴食</a:t>
            </a:r>
            <a:br>
              <a:rPr lang="zh-TW" altLang="en-US" sz="3959"/>
            </a:br>
            <a:endParaRPr sz="2790"/>
          </a:p>
        </p:txBody>
      </p:sp>
      <p:sp>
        <p:nvSpPr>
          <p:cNvPr id="306" name="Google Shape;306;p46" descr="âäºåºä¹èâçå¾çæç´¢ç»æ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46" descr="äºåºä¹èçæäº1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46"/>
          <p:cNvSpPr txBox="1"/>
          <p:nvPr/>
        </p:nvSpPr>
        <p:spPr>
          <a:xfrm>
            <a:off x="2286000" y="5574268"/>
            <a:ext cx="74676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</a:t>
            </a:r>
            <a:r>
              <a:rPr lang="en-US" altLang="zh-TW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                                                           B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46" descr="女白领暴饮暴食竟是源于“伪饥饿”？-中国搜索头条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3385" y="2438400"/>
            <a:ext cx="3545120" cy="2433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6" descr="大人也該用餐盤吃飯！107年最新「每日飲食指南」跟著圖示吃，健康又營養-風傳媒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6796" y="2538412"/>
            <a:ext cx="3545120" cy="23619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7"/>
          <p:cNvSpPr txBox="1">
            <a:spLocks noGrp="1"/>
          </p:cNvSpPr>
          <p:nvPr>
            <p:ph type="subTitle" idx="1"/>
          </p:nvPr>
        </p:nvSpPr>
        <p:spPr>
          <a:xfrm>
            <a:off x="3009900" y="457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  <a:buSzPts val="5400"/>
            </a:pPr>
            <a:r>
              <a:rPr lang="zh-CN" altLang="en-US" sz="4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暴饮暴食</a:t>
            </a:r>
            <a:r>
              <a:rPr lang="en-US" altLang="zh-CN" sz="4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zh-CN" altLang="en-US" sz="4000" dirty="0">
                <a:latin typeface="DFKai-SB"/>
                <a:ea typeface="DFKai-SB"/>
                <a:cs typeface="DFKai-SB"/>
                <a:sym typeface="DFKai-SB"/>
              </a:rPr>
              <a:t> 又猛又急地大量吃喝，使身体失调</a:t>
            </a:r>
            <a:endParaRPr lang="zh-CN" altLang="en-US" sz="4000" dirty="0">
              <a:solidFill>
                <a:schemeClr val="dk1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sp>
        <p:nvSpPr>
          <p:cNvPr id="317" name="Google Shape;317;p47"/>
          <p:cNvSpPr txBox="1"/>
          <p:nvPr/>
        </p:nvSpPr>
        <p:spPr>
          <a:xfrm>
            <a:off x="2495600" y="2708921"/>
            <a:ext cx="7344816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1.What does this mean?</a:t>
            </a:r>
            <a:endParaRPr/>
          </a:p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(A)eating and drinking too much at a time .</a:t>
            </a:r>
            <a:endParaRPr/>
          </a:p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(B)eating and drinking too little at a time .</a:t>
            </a:r>
            <a:endParaRPr/>
          </a:p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(C)free eating and drinking .</a:t>
            </a:r>
            <a:endParaRPr/>
          </a:p>
        </p:txBody>
      </p:sp>
      <p:pic>
        <p:nvPicPr>
          <p:cNvPr id="318" name="Google Shape;318;p4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0" y="6143626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7">
            <a:hlinkClick r:id="rId5"/>
          </p:cNvPr>
          <p:cNvSpPr/>
          <p:nvPr/>
        </p:nvSpPr>
        <p:spPr>
          <a:xfrm>
            <a:off x="152400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title"/>
          </p:nvPr>
        </p:nvSpPr>
        <p:spPr>
          <a:xfrm>
            <a:off x="1847528" y="-243408"/>
            <a:ext cx="8363272" cy="13681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5400"/>
            </a:pPr>
            <a:r>
              <a:rPr lang="zh-TW" altLang="en-US" sz="5400" b="1" u="sng" dirty="0">
                <a:latin typeface="Arial"/>
                <a:ea typeface="Arial"/>
                <a:cs typeface="Arial"/>
                <a:sym typeface="Arial"/>
              </a:rPr>
              <a:t>狂 </a:t>
            </a:r>
            <a:r>
              <a:rPr lang="en-US" altLang="zh-TW" sz="4800" u="sng" dirty="0">
                <a:latin typeface="Times New Roman"/>
                <a:ea typeface="Times New Roman"/>
                <a:cs typeface="Times New Roman"/>
                <a:sym typeface="Times New Roman"/>
              </a:rPr>
              <a:t>(crazy</a:t>
            </a:r>
            <a:r>
              <a:rPr lang="en-US" altLang="zh-TW" sz="5300" u="sng" dirty="0">
                <a:latin typeface="Times New Roman"/>
                <a:ea typeface="Times New Roman"/>
                <a:cs typeface="Times New Roman"/>
                <a:sym typeface="Times New Roman"/>
              </a:rPr>
              <a:t>)/</a:t>
            </a:r>
            <a:r>
              <a:rPr lang="zh-TW" altLang="en-US" sz="5300" b="1" u="sng" dirty="0">
                <a:latin typeface="Times New Roman"/>
                <a:ea typeface="Times New Roman"/>
                <a:cs typeface="Times New Roman"/>
                <a:sym typeface="Times New Roman"/>
              </a:rPr>
              <a:t> 狂热</a:t>
            </a:r>
            <a:r>
              <a:rPr lang="en-US" altLang="zh-TW" sz="4800" u="sng" dirty="0">
                <a:latin typeface="Times New Roman"/>
                <a:ea typeface="Times New Roman"/>
                <a:cs typeface="Times New Roman"/>
                <a:sym typeface="Times New Roman"/>
              </a:rPr>
              <a:t>(fanatic)</a:t>
            </a:r>
            <a:endParaRPr sz="4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48" descr="https://encrypted-tbn1.gstatic.com/images?q=tbn:ANd9GcR1ZzOIZf-zjid_Xo-bP9mkRuXVz9gi016Zp7-FrHlto7sIGv8flw"/>
          <p:cNvSpPr/>
          <p:nvPr/>
        </p:nvSpPr>
        <p:spPr>
          <a:xfrm>
            <a:off x="1587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48"/>
          <p:cNvSpPr txBox="1">
            <a:spLocks noGrp="1"/>
          </p:cNvSpPr>
          <p:nvPr>
            <p:ph type="body" idx="1"/>
          </p:nvPr>
        </p:nvSpPr>
        <p:spPr>
          <a:xfrm>
            <a:off x="1524000" y="908720"/>
            <a:ext cx="9145016" cy="59492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ts val="5400"/>
              <a:buNone/>
            </a:pPr>
            <a:r>
              <a:rPr lang="zh-TW" altLang="en-US" sz="4000" dirty="0"/>
              <a:t>       这群女孩狂热地崇拜</a:t>
            </a:r>
            <a:r>
              <a:rPr lang="en-US" altLang="zh-TW" sz="4000" dirty="0"/>
              <a:t>(adore)</a:t>
            </a:r>
            <a:r>
              <a:rPr lang="zh-CN" altLang="en-US" sz="4000" dirty="0"/>
              <a:t>着</a:t>
            </a:r>
            <a:r>
              <a:rPr lang="zh-TW" altLang="en-US" sz="4000" dirty="0"/>
              <a:t>这位当红</a:t>
            </a:r>
            <a:r>
              <a:rPr lang="en-US" altLang="zh-TW" sz="4000" dirty="0"/>
              <a:t>(currently popular)</a:t>
            </a:r>
            <a:r>
              <a:rPr lang="zh-TW" altLang="en-US" sz="4000" dirty="0"/>
              <a:t>的明星。</a:t>
            </a:r>
            <a:endParaRPr sz="4000" dirty="0"/>
          </a:p>
        </p:txBody>
      </p:sp>
      <p:pic>
        <p:nvPicPr>
          <p:cNvPr id="1026" name="Picture 2" descr="Who is BTS - What to Know About the Chart-Topping Boy Band">
            <a:extLst>
              <a:ext uri="{FF2B5EF4-FFF2-40B4-BE49-F238E27FC236}">
                <a16:creationId xmlns:a16="http://schemas.microsoft.com/office/drawing/2014/main" id="{042B8871-8DD7-4F1B-801A-D7808C287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21" y="2659280"/>
            <a:ext cx="5192574" cy="345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9"/>
          <p:cNvSpPr txBox="1">
            <a:spLocks noGrp="1"/>
          </p:cNvSpPr>
          <p:nvPr>
            <p:ph type="title"/>
          </p:nvPr>
        </p:nvSpPr>
        <p:spPr>
          <a:xfrm>
            <a:off x="1847528" y="-243408"/>
            <a:ext cx="8363272" cy="13681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800"/>
            </a:pPr>
            <a:r>
              <a:rPr lang="zh-TW" altLang="en-US" sz="4800" b="1" u="sng">
                <a:latin typeface="Times New Roman"/>
                <a:ea typeface="Times New Roman"/>
                <a:cs typeface="Times New Roman"/>
                <a:sym typeface="Times New Roman"/>
              </a:rPr>
              <a:t>居住</a:t>
            </a:r>
            <a:r>
              <a:rPr lang="en-US" altLang="zh-TW" sz="4800" u="sng">
                <a:latin typeface="Times New Roman"/>
                <a:ea typeface="Times New Roman"/>
                <a:cs typeface="Times New Roman"/>
                <a:sym typeface="Times New Roman"/>
              </a:rPr>
              <a:t>(reside</a:t>
            </a:r>
            <a:r>
              <a:rPr lang="en-US" altLang="zh-TW" sz="5300" u="sng">
                <a:latin typeface="Times New Roman"/>
                <a:ea typeface="Times New Roman"/>
                <a:cs typeface="Times New Roman"/>
                <a:sym typeface="Times New Roman"/>
              </a:rPr>
              <a:t>)/</a:t>
            </a:r>
            <a:r>
              <a:rPr lang="zh-TW" altLang="en-US" sz="4800" b="1" u="sng">
                <a:latin typeface="Times New Roman"/>
                <a:ea typeface="Times New Roman"/>
                <a:cs typeface="Times New Roman"/>
                <a:sym typeface="Times New Roman"/>
              </a:rPr>
              <a:t>居民</a:t>
            </a:r>
            <a:r>
              <a:rPr lang="en-US" altLang="zh-TW" sz="4800" u="sng">
                <a:latin typeface="Times New Roman"/>
                <a:ea typeface="Times New Roman"/>
                <a:cs typeface="Times New Roman"/>
                <a:sym typeface="Times New Roman"/>
              </a:rPr>
              <a:t>(residents)</a:t>
            </a:r>
            <a:endParaRPr sz="4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3" name="Google Shape;333;p49" descr="https://encrypted-tbn1.gstatic.com/images?q=tbn:ANd9GcR1ZzOIZf-zjid_Xo-bP9mkRuXVz9gi016Zp7-FrHlto7sIGv8flw"/>
          <p:cNvSpPr/>
          <p:nvPr/>
        </p:nvSpPr>
        <p:spPr>
          <a:xfrm>
            <a:off x="1587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49"/>
          <p:cNvSpPr txBox="1">
            <a:spLocks noGrp="1"/>
          </p:cNvSpPr>
          <p:nvPr>
            <p:ph type="body" idx="1"/>
          </p:nvPr>
        </p:nvSpPr>
        <p:spPr>
          <a:xfrm>
            <a:off x="1524000" y="980728"/>
            <a:ext cx="9144000" cy="540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 algn="just">
              <a:spcBef>
                <a:spcPts val="0"/>
              </a:spcBef>
              <a:buClr>
                <a:schemeClr val="dk1"/>
              </a:buClr>
              <a:buSzPts val="4000"/>
              <a:buNone/>
            </a:pPr>
            <a:r>
              <a:rPr lang="zh-TW" altLang="en-US" dirty="0"/>
              <a:t>  因为这个社区</a:t>
            </a:r>
            <a:r>
              <a:rPr lang="en-US" altLang="zh-TW" dirty="0"/>
              <a:t>(community)</a:t>
            </a:r>
            <a:r>
              <a:rPr lang="zh-TW" altLang="en-US" dirty="0"/>
              <a:t>的学区好、交通便利</a:t>
            </a:r>
            <a:r>
              <a:rPr lang="en-US" altLang="zh-TW" dirty="0"/>
              <a:t>(convenient) </a:t>
            </a:r>
            <a:r>
              <a:rPr lang="zh-TW" altLang="en-US" dirty="0"/>
              <a:t>、周围环境又很安静舒适</a:t>
            </a:r>
            <a:r>
              <a:rPr lang="en-US" altLang="zh-TW" dirty="0"/>
              <a:t>(comfortable)</a:t>
            </a:r>
            <a:r>
              <a:rPr lang="zh-TW" altLang="en-US" dirty="0"/>
              <a:t>，所以很多人都希望能够居住在这里。</a:t>
            </a:r>
            <a:endParaRPr dirty="0"/>
          </a:p>
        </p:txBody>
      </p:sp>
      <p:pic>
        <p:nvPicPr>
          <p:cNvPr id="335" name="Google Shape;335;p49" descr="交通便利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6842" y="4293096"/>
            <a:ext cx="4519158" cy="21240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36" name="Google Shape;336;p49" descr="環境好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23992" y="3357232"/>
            <a:ext cx="4710724" cy="230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0"/>
          <p:cNvSpPr txBox="1">
            <a:spLocks noGrp="1"/>
          </p:cNvSpPr>
          <p:nvPr>
            <p:ph type="body" idx="1"/>
          </p:nvPr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zh-TW" dirty="0"/>
              <a:t>   </a:t>
            </a:r>
            <a:r>
              <a:rPr lang="zh-CN" altLang="en-US" dirty="0"/>
              <a:t>基本上，在这地区的居民都是非常有钱的家庭。</a:t>
            </a:r>
            <a:endParaRPr sz="6000" dirty="0"/>
          </a:p>
        </p:txBody>
      </p:sp>
      <p:pic>
        <p:nvPicPr>
          <p:cNvPr id="343" name="Google Shape;343;p50" descr="比佛利山莊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0742" y="3285368"/>
            <a:ext cx="6171443" cy="34560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344" name="Google Shape;344;p50" descr="beverly hills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07325" y="1845016"/>
            <a:ext cx="3335548" cy="17280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5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ts val="4400"/>
            </a:pP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晴</a:t>
            </a:r>
            <a:r>
              <a:rPr lang="zh-TW">
                <a:latin typeface="Arial"/>
                <a:ea typeface="Arial"/>
                <a:cs typeface="Arial"/>
                <a:sym typeface="Arial"/>
              </a:rPr>
              <a:t>天</a:t>
            </a:r>
            <a:r>
              <a:rPr lang="zh-TW"/>
              <a:t>/</a:t>
            </a: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晴</a:t>
            </a:r>
            <a:r>
              <a:rPr lang="zh-TW">
                <a:latin typeface="Arial"/>
                <a:ea typeface="Arial"/>
                <a:cs typeface="Arial"/>
                <a:sym typeface="Arial"/>
              </a:rPr>
              <a:t>天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4699" y="1988841"/>
            <a:ext cx="6585992" cy="4597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5721" y="18171"/>
            <a:ext cx="4931643" cy="1827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ts val="4400"/>
            </a:pPr>
            <a:r>
              <a:rPr lang="zh-TW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陰</a:t>
            </a:r>
            <a:r>
              <a:rPr lang="zh-TW" dirty="0">
                <a:latin typeface="Arial"/>
                <a:ea typeface="Arial"/>
                <a:cs typeface="Arial"/>
                <a:sym typeface="Arial"/>
              </a:rPr>
              <a:t>天</a:t>
            </a:r>
            <a:r>
              <a:rPr lang="zh-TW" dirty="0"/>
              <a:t>/</a:t>
            </a:r>
            <a:r>
              <a:rPr lang="zh-CN" altLang="en-US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阴</a:t>
            </a:r>
            <a:r>
              <a:rPr lang="zh-CN" altLang="en-US" dirty="0">
                <a:latin typeface="Arial"/>
                <a:ea typeface="Arial"/>
                <a:cs typeface="Arial"/>
                <a:sym typeface="Arial"/>
              </a:rPr>
              <a:t>天</a:t>
            </a:r>
            <a:endParaRPr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7" name="Google Shape;357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9657" y="2348880"/>
            <a:ext cx="5748287" cy="3888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53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風</a:t>
            </a: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速</a:t>
            </a:r>
            <a:r>
              <a:rPr lang="zh-TW"/>
              <a:t>/</a:t>
            </a:r>
            <a:r>
              <a:rPr lang="zh-TW">
                <a:latin typeface="Arial"/>
                <a:ea typeface="Arial"/>
                <a:cs typeface="Arial"/>
                <a:sym typeface="Arial"/>
              </a:rPr>
              <a:t>風</a:t>
            </a: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速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5561" y="1988840"/>
            <a:ext cx="7780293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47728" y="44625"/>
            <a:ext cx="4993556" cy="179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4"/>
          <p:cNvSpPr txBox="1">
            <a:spLocks noGrp="1"/>
          </p:cNvSpPr>
          <p:nvPr>
            <p:ph type="title"/>
          </p:nvPr>
        </p:nvSpPr>
        <p:spPr>
          <a:xfrm>
            <a:off x="2330896" y="5375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 b="1"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zh-TW" altLang="en-US" sz="5400" b="1" u="sng">
                <a:latin typeface="Arial"/>
                <a:ea typeface="Arial"/>
                <a:cs typeface="Arial"/>
                <a:sym typeface="Arial"/>
              </a:rPr>
              <a:t>速度</a:t>
            </a:r>
            <a:r>
              <a:rPr lang="en-US" altLang="zh-TW" sz="4800" u="sng">
                <a:latin typeface="Times New Roman"/>
                <a:ea typeface="Times New Roman"/>
                <a:cs typeface="Times New Roman"/>
                <a:sym typeface="Times New Roman"/>
              </a:rPr>
              <a:t>(speed)</a:t>
            </a:r>
            <a:endParaRPr sz="4800" b="1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4"/>
          <p:cNvSpPr txBox="1">
            <a:spLocks noGrp="1"/>
          </p:cNvSpPr>
          <p:nvPr>
            <p:ph type="body" idx="1"/>
          </p:nvPr>
        </p:nvSpPr>
        <p:spPr>
          <a:xfrm>
            <a:off x="1271464" y="1412776"/>
            <a:ext cx="9180512" cy="518457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 algn="just">
              <a:spcBef>
                <a:spcPts val="0"/>
              </a:spcBef>
              <a:buClr>
                <a:schemeClr val="dk1"/>
              </a:buClr>
              <a:buSzPts val="4800"/>
              <a:buNone/>
            </a:pPr>
            <a:r>
              <a:rPr lang="zh-TW" altLang="en-US" sz="4800" dirty="0"/>
              <a:t> 他跑步的速度真的好快，难怪</a:t>
            </a:r>
            <a:r>
              <a:rPr lang="en-US" altLang="zh-TW" sz="4800" dirty="0"/>
              <a:t>(no wonder)</a:t>
            </a:r>
            <a:r>
              <a:rPr lang="zh-TW" altLang="en-US" sz="4800" dirty="0"/>
              <a:t>大家都说他是个飞毛腿。</a:t>
            </a:r>
            <a:endParaRPr sz="4800" dirty="0"/>
          </a:p>
        </p:txBody>
      </p:sp>
      <p:pic>
        <p:nvPicPr>
          <p:cNvPr id="372" name="Google Shape;372;p54" descr="跑步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6311" y="3429000"/>
            <a:ext cx="4706544" cy="3132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5"/>
          <p:cNvSpPr/>
          <p:nvPr/>
        </p:nvSpPr>
        <p:spPr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2"/>
              </a:buClr>
              <a:buSzPts val="1800"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5"/>
          <p:cNvSpPr txBox="1">
            <a:spLocks noGrp="1"/>
          </p:cNvSpPr>
          <p:nvPr>
            <p:ph type="ftr" idx="11"/>
          </p:nvPr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chemeClr val="dk2"/>
              </a:buClr>
              <a:buSzPts val="1200"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55"/>
          <p:cNvSpPr txBox="1"/>
          <p:nvPr/>
        </p:nvSpPr>
        <p:spPr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C00000"/>
              </a:buClr>
              <a:buSzPts val="5400"/>
            </a:pPr>
            <a:r>
              <a:rPr lang="zh-TW" altLang="en-US" sz="540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講解本週作業</a:t>
            </a:r>
            <a:endParaRPr sz="5400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381" name="Google Shape;381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5"/>
          <p:cNvSpPr txBox="1">
            <a:spLocks noGrp="1"/>
          </p:cNvSpPr>
          <p:nvPr>
            <p:ph type="sldNum" idx="12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fld id="{00000000-1234-1234-1234-123412341234}" type="slidenum">
              <a:rPr lang="en-US" altLang="zh-TW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chemeClr val="dk1"/>
                </a:buClr>
                <a:buSzPts val="1200"/>
              </a:pPr>
              <a:t>59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914" y="762000"/>
            <a:ext cx="8258175" cy="533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56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6000"/>
            </a:pPr>
            <a:r>
              <a:rPr lang="zh-TW" altLang="en-US" sz="6000">
                <a:latin typeface="Arial"/>
                <a:ea typeface="Arial"/>
                <a:cs typeface="Arial"/>
                <a:sym typeface="Arial"/>
              </a:rPr>
              <a:t>拜年</a:t>
            </a:r>
            <a:endParaRPr sz="6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3712" y="1628800"/>
            <a:ext cx="4887532" cy="3816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7"/>
          <p:cNvSpPr txBox="1"/>
          <p:nvPr/>
        </p:nvSpPr>
        <p:spPr>
          <a:xfrm>
            <a:off x="2495600" y="2708921"/>
            <a:ext cx="7344816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2.When do people do this activity ?</a:t>
            </a:r>
            <a:endParaRPr/>
          </a:p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(A)during Mid- Autumn festival .</a:t>
            </a:r>
            <a:endParaRPr/>
          </a:p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(B)during Thanksgiving .</a:t>
            </a:r>
            <a:endParaRPr/>
          </a:p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(C)during New Year .</a:t>
            </a:r>
            <a:endParaRPr/>
          </a:p>
        </p:txBody>
      </p:sp>
      <p:sp>
        <p:nvSpPr>
          <p:cNvPr id="398" name="Google Shape;398;p57"/>
          <p:cNvSpPr txBox="1"/>
          <p:nvPr/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dk1"/>
              </a:buClr>
              <a:buSzPts val="6000"/>
            </a:pPr>
            <a:r>
              <a:rPr lang="zh-TW" altLang="en-US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拜年</a:t>
            </a:r>
            <a:endParaRPr sz="6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5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0" y="6143626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57">
            <a:hlinkClick r:id="rId5"/>
          </p:cNvPr>
          <p:cNvSpPr/>
          <p:nvPr/>
        </p:nvSpPr>
        <p:spPr>
          <a:xfrm>
            <a:off x="152400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8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ts val="6000"/>
            </a:pPr>
            <a:r>
              <a:rPr lang="zh-TW" altLang="en-US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國際關係</a:t>
            </a:r>
            <a:r>
              <a:rPr lang="en-US" altLang="zh-TW" sz="6000"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zh-TW" altLang="en-US" sz="6000">
                <a:latin typeface="Arial"/>
                <a:ea typeface="Arial"/>
                <a:cs typeface="Arial"/>
                <a:sym typeface="Arial"/>
              </a:rPr>
              <a:t>國際關係</a:t>
            </a:r>
            <a:endParaRPr sz="60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6" name="Google Shape;406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505" y="1484784"/>
            <a:ext cx="8696325" cy="49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3632" y="260648"/>
            <a:ext cx="7295632" cy="1080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9"/>
          <p:cNvSpPr txBox="1"/>
          <p:nvPr/>
        </p:nvSpPr>
        <p:spPr>
          <a:xfrm>
            <a:off x="2495600" y="2708921"/>
            <a:ext cx="7344816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2.What relationship does the sign indicate ?</a:t>
            </a:r>
            <a:endParaRPr/>
          </a:p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(A)relationship between cities .</a:t>
            </a:r>
            <a:endParaRPr/>
          </a:p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(B)relationship between states .</a:t>
            </a:r>
            <a:endParaRPr/>
          </a:p>
          <a:p>
            <a:r>
              <a:rPr lang="en-US" altLang="zh-TW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(C)relationship between countries .</a:t>
            </a:r>
            <a:endParaRPr/>
          </a:p>
        </p:txBody>
      </p:sp>
      <p:pic>
        <p:nvPicPr>
          <p:cNvPr id="414" name="Google Shape;414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3632" y="260648"/>
            <a:ext cx="7295632" cy="108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59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0" y="6143626"/>
            <a:ext cx="9144000" cy="71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59">
            <a:hlinkClick r:id="rId6"/>
          </p:cNvPr>
          <p:cNvSpPr/>
          <p:nvPr/>
        </p:nvSpPr>
        <p:spPr>
          <a:xfrm>
            <a:off x="152400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FBAA2-2D7C-A5C2-D577-C9431F854B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第二周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408C2-3D6C-3B94-3811-D89FF301FF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21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7905" y="369305"/>
            <a:ext cx="4496190" cy="6119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7729" y="192082"/>
            <a:ext cx="4896543" cy="64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7440" y="571253"/>
            <a:ext cx="4397121" cy="57154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0302" y="594115"/>
            <a:ext cx="4351397" cy="5669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66"/>
          <p:cNvSpPr txBox="1">
            <a:spLocks noGrp="1"/>
          </p:cNvSpPr>
          <p:nvPr>
            <p:ph type="title"/>
          </p:nvPr>
        </p:nvSpPr>
        <p:spPr>
          <a:xfrm>
            <a:off x="1981200" y="-27384"/>
            <a:ext cx="8229600" cy="792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CN" altLang="en-US" dirty="0">
                <a:latin typeface="DFKai-SB"/>
                <a:ea typeface="DFKai-SB"/>
                <a:cs typeface="DFKai-SB"/>
                <a:sym typeface="DFKai-SB"/>
              </a:rPr>
              <a:t>妈祖</a:t>
            </a:r>
            <a:r>
              <a:rPr lang="en-US" altLang="zh-CN" dirty="0">
                <a:latin typeface="DFKai-SB"/>
                <a:ea typeface="DFKai-SB"/>
                <a:cs typeface="DFKai-SB"/>
                <a:sym typeface="DFKai-SB"/>
              </a:rPr>
              <a:t>-</a:t>
            </a:r>
            <a:r>
              <a:rPr lang="zh-CN" altLang="en-US" dirty="0">
                <a:latin typeface="DFKai-SB"/>
                <a:ea typeface="DFKai-SB"/>
                <a:cs typeface="DFKai-SB"/>
                <a:sym typeface="DFKai-SB"/>
              </a:rPr>
              <a:t>云林北港朝天宫</a:t>
            </a:r>
            <a:endParaRPr sz="3600" dirty="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58" name="Google Shape;458;p66" descr="媽祖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47529" y="801352"/>
            <a:ext cx="8541503" cy="57960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/>
        </p:nvSpPr>
        <p:spPr>
          <a:xfrm>
            <a:off x="3071664" y="1052737"/>
            <a:ext cx="6917278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廣告版</a:t>
            </a:r>
            <a:r>
              <a:rPr lang="en-US" altLang="zh-TW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  <a:p>
            <a:r>
              <a:rPr lang="zh-TW" altLang="en-US" sz="1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廣告版</a:t>
            </a:r>
            <a:endParaRPr sz="1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9" name="Google Shape;20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7648" y="1124744"/>
            <a:ext cx="7128792" cy="5089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CN" altLang="en-US" dirty="0">
                <a:latin typeface="DFKai-SB"/>
                <a:ea typeface="DFKai-SB"/>
                <a:cs typeface="DFKai-SB"/>
                <a:sym typeface="DFKai-SB"/>
              </a:rPr>
              <a:t>朝天宫庙前盛况</a:t>
            </a:r>
            <a:endParaRPr dirty="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64" name="Google Shape;464;p67" descr="朝天宮繞境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51584" y="1556792"/>
            <a:ext cx="7614000" cy="5076000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68"/>
          <p:cNvSpPr txBox="1">
            <a:spLocks noGrp="1"/>
          </p:cNvSpPr>
          <p:nvPr>
            <p:ph type="title"/>
          </p:nvPr>
        </p:nvSpPr>
        <p:spPr>
          <a:xfrm>
            <a:off x="2063552" y="188640"/>
            <a:ext cx="8147248" cy="792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860"/>
            </a:pPr>
            <a:r>
              <a:rPr lang="zh-TW" altLang="en-US" sz="4860">
                <a:latin typeface="DFKai-SB"/>
                <a:ea typeface="DFKai-SB"/>
                <a:cs typeface="DFKai-SB"/>
                <a:sym typeface="DFKai-SB"/>
              </a:rPr>
              <a:t>人潮</a:t>
            </a:r>
            <a:endParaRPr sz="486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70" name="Google Shape;470;p68" descr="人潮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020338" y="1052736"/>
            <a:ext cx="8324135" cy="5544000"/>
          </a:xfrm>
          <a:prstGeom prst="rect">
            <a:avLst/>
          </a:prstGeom>
          <a:noFill/>
          <a:ln w="190500" cap="sq" cmpd="sng">
            <a:solidFill>
              <a:srgbClr val="C8C6BD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bl" rotWithShape="0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69"/>
          <p:cNvSpPr txBox="1">
            <a:spLocks noGrp="1"/>
          </p:cNvSpPr>
          <p:nvPr>
            <p:ph type="title"/>
          </p:nvPr>
        </p:nvSpPr>
        <p:spPr>
          <a:xfrm>
            <a:off x="1703512" y="-273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CN" altLang="en-US" dirty="0">
                <a:latin typeface="DFKai-SB"/>
                <a:ea typeface="DFKai-SB"/>
                <a:cs typeface="DFKai-SB"/>
                <a:sym typeface="DFKai-SB"/>
              </a:rPr>
              <a:t>妈祖绕境报马仔</a:t>
            </a:r>
            <a:endParaRPr dirty="0"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476" name="Google Shape;476;p69" descr="媽祖繞進傳令兵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59697" y="1052737"/>
            <a:ext cx="5149181" cy="343215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0"/>
          <p:cNvSpPr txBox="1">
            <a:spLocks noGrp="1"/>
          </p:cNvSpPr>
          <p:nvPr>
            <p:ph type="title"/>
          </p:nvPr>
        </p:nvSpPr>
        <p:spPr>
          <a:xfrm>
            <a:off x="1981200" y="1166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CN" altLang="en-US" dirty="0">
                <a:latin typeface="DFKai-SB"/>
                <a:ea typeface="DFKai-SB"/>
                <a:cs typeface="DFKai-SB"/>
                <a:sym typeface="DFKai-SB"/>
              </a:rPr>
              <a:t>妈祖进庙前三进三出</a:t>
            </a:r>
            <a:endParaRPr dirty="0"/>
          </a:p>
        </p:txBody>
      </p:sp>
      <p:pic>
        <p:nvPicPr>
          <p:cNvPr id="483" name="Google Shape;483;p70" descr="媽祖入廟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87689" y="1196752"/>
            <a:ext cx="5466319" cy="363851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71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ts val="4400"/>
            </a:pP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降</a:t>
            </a:r>
            <a:r>
              <a:rPr lang="zh-TW">
                <a:latin typeface="Arial"/>
                <a:ea typeface="Arial"/>
                <a:cs typeface="Arial"/>
                <a:sym typeface="Arial"/>
              </a:rPr>
              <a:t>雪</a:t>
            </a:r>
            <a:r>
              <a:rPr lang="zh-TW"/>
              <a:t>/</a:t>
            </a:r>
            <a:r>
              <a:rPr lang="zh-TW">
                <a:latin typeface="Arial"/>
                <a:ea typeface="Arial"/>
                <a:cs typeface="Arial"/>
                <a:sym typeface="Arial"/>
              </a:rPr>
              <a:t>降雪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1" name="Google Shape;491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4216" y="2219300"/>
            <a:ext cx="5783569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5721" y="108496"/>
            <a:ext cx="5370735" cy="2110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2"/>
          <p:cNvSpPr txBox="1">
            <a:spLocks noGrp="1"/>
          </p:cNvSpPr>
          <p:nvPr>
            <p:ph type="title"/>
          </p:nvPr>
        </p:nvSpPr>
        <p:spPr>
          <a:xfrm>
            <a:off x="1524000" y="-24340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5400"/>
            </a:pPr>
            <a:r>
              <a:rPr lang="zh-TW" altLang="en-US" sz="5400" b="1" u="sng">
                <a:latin typeface="Times New Roman"/>
                <a:ea typeface="Times New Roman"/>
                <a:cs typeface="Times New Roman"/>
                <a:sym typeface="Times New Roman"/>
              </a:rPr>
              <a:t>降</a:t>
            </a:r>
            <a:r>
              <a:rPr lang="zh-TW" u="sng">
                <a:latin typeface="Times New Roman"/>
                <a:ea typeface="Times New Roman"/>
                <a:cs typeface="Times New Roman"/>
                <a:sym typeface="Times New Roman"/>
              </a:rPr>
              <a:t>(drop)</a:t>
            </a:r>
            <a:endParaRPr sz="5400" b="1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8" name="Google Shape;498;p72"/>
          <p:cNvSpPr txBox="1">
            <a:spLocks noGrp="1"/>
          </p:cNvSpPr>
          <p:nvPr>
            <p:ph type="body" idx="1"/>
          </p:nvPr>
        </p:nvSpPr>
        <p:spPr>
          <a:xfrm>
            <a:off x="6096000" y="864096"/>
            <a:ext cx="4392488" cy="5949280"/>
          </a:xfrm>
          <a:prstGeom prst="rect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ts val="4400"/>
              <a:buNone/>
            </a:pPr>
            <a:r>
              <a:rPr lang="zh-CN" altLang="en-US" sz="4400" dirty="0"/>
              <a:t> 你可以降低电视</a:t>
            </a: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ts val="4400"/>
              <a:buNone/>
            </a:pPr>
            <a:r>
              <a:rPr lang="zh-CN" altLang="en-US" sz="4400" dirty="0"/>
              <a:t>的音量吗</a:t>
            </a:r>
            <a:r>
              <a:rPr lang="en-US" altLang="zh-CN" sz="4400" dirty="0"/>
              <a:t>?</a:t>
            </a:r>
            <a:r>
              <a:rPr lang="zh-CN" altLang="en-US" sz="4400" dirty="0"/>
              <a:t>电视的</a:t>
            </a: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ts val="4400"/>
              <a:buNone/>
            </a:pPr>
            <a:r>
              <a:rPr lang="zh-CN" altLang="en-US" sz="4400" dirty="0"/>
              <a:t>声音太大声， 我</a:t>
            </a:r>
          </a:p>
          <a:p>
            <a:pPr marL="342900" indent="-342900">
              <a:spcBef>
                <a:spcPts val="0"/>
              </a:spcBef>
              <a:buClr>
                <a:schemeClr val="dk1"/>
              </a:buClr>
              <a:buSzPts val="4400"/>
              <a:buNone/>
            </a:pPr>
            <a:r>
              <a:rPr lang="zh-CN" altLang="en-US" sz="4400" dirty="0"/>
              <a:t>没办法专心看书。</a:t>
            </a:r>
            <a:endParaRPr sz="6000" dirty="0"/>
          </a:p>
        </p:txBody>
      </p:sp>
      <p:sp>
        <p:nvSpPr>
          <p:cNvPr id="499" name="Google Shape;499;p72" descr="https://encrypted-tbn3.gstatic.com/images?q=tbn:ANd9GcT1kXHmBixTVw0FBre6aKO0RlmQQzOCPcRF_G4uJu6emBLhJQl6sw"/>
          <p:cNvSpPr/>
          <p:nvPr/>
        </p:nvSpPr>
        <p:spPr>
          <a:xfrm>
            <a:off x="1587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p72"/>
          <p:cNvSpPr txBox="1"/>
          <p:nvPr/>
        </p:nvSpPr>
        <p:spPr>
          <a:xfrm>
            <a:off x="1596008" y="881336"/>
            <a:ext cx="4355976" cy="5932040"/>
          </a:xfrm>
          <a:prstGeom prst="rect">
            <a:avLst/>
          </a:prstGeom>
          <a:noFill/>
          <a:ln w="38100" cap="flat" cmpd="sng">
            <a:solidFill>
              <a:srgbClr val="92D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/>
            <a:r>
              <a:rPr lang="zh-CN" alt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因为全球气候变</a:t>
            </a:r>
          </a:p>
          <a:p>
            <a:pPr marL="342900" indent="-342900"/>
            <a:r>
              <a:rPr lang="zh-CN" alt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化的关系，加</a:t>
            </a:r>
          </a:p>
          <a:p>
            <a:pPr marL="342900" indent="-342900"/>
            <a:r>
              <a:rPr lang="zh-CN" alt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州这几年的降雨</a:t>
            </a:r>
          </a:p>
          <a:p>
            <a:pPr marL="342900" indent="-342900"/>
            <a:r>
              <a:rPr lang="zh-CN" alt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量少了很多，也</a:t>
            </a:r>
          </a:p>
          <a:p>
            <a:pPr marL="342900" indent="-342900"/>
            <a:r>
              <a:rPr lang="zh-CN" alt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因此加州现在有</a:t>
            </a:r>
          </a:p>
          <a:p>
            <a:pPr marL="342900" indent="-342900"/>
            <a:r>
              <a:rPr lang="zh-CN" alt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严重的干旱 </a:t>
            </a:r>
          </a:p>
          <a:p>
            <a:pPr marL="342900" indent="-342900"/>
            <a:r>
              <a:rPr lang="en-US" altLang="zh-CN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(drought)</a:t>
            </a:r>
            <a:r>
              <a:rPr lang="zh-CN" alt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。</a:t>
            </a:r>
            <a:endParaRPr sz="6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1" name="Google Shape;501;p72" descr="聲音太吵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41938" y="4221352"/>
            <a:ext cx="3570486" cy="23760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3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/>
              <a:t>降雨量</a:t>
            </a:r>
            <a:endParaRPr/>
          </a:p>
        </p:txBody>
      </p:sp>
      <p:pic>
        <p:nvPicPr>
          <p:cNvPr id="507" name="Google Shape;507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529" y="1556792"/>
            <a:ext cx="7964523" cy="4536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74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/>
              <a:t>降雪量</a:t>
            </a:r>
            <a:endParaRPr/>
          </a:p>
        </p:txBody>
      </p:sp>
      <p:pic>
        <p:nvPicPr>
          <p:cNvPr id="513" name="Google Shape;513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512" y="1196752"/>
            <a:ext cx="8934870" cy="43204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75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ts val="4400"/>
            </a:pP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巨浪</a:t>
            </a:r>
            <a:r>
              <a:rPr lang="zh-TW"/>
              <a:t>/</a:t>
            </a: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巨浪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9" name="Google Shape;519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568" y="2348880"/>
            <a:ext cx="719372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1745" y="116633"/>
            <a:ext cx="4450631" cy="2048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6"/>
          <p:cNvSpPr txBox="1">
            <a:spLocks noGrp="1"/>
          </p:cNvSpPr>
          <p:nvPr>
            <p:ph type="title"/>
          </p:nvPr>
        </p:nvSpPr>
        <p:spPr>
          <a:xfrm>
            <a:off x="2330896" y="-171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 b="1">
                <a:latin typeface="Arial"/>
                <a:ea typeface="Arial"/>
                <a:cs typeface="Arial"/>
                <a:sym typeface="Arial"/>
              </a:rPr>
              <a:t>        </a:t>
            </a:r>
            <a:r>
              <a:rPr lang="zh-TW" altLang="en-US" sz="6000" b="1" u="sng">
                <a:latin typeface="Arial"/>
                <a:ea typeface="Arial"/>
                <a:cs typeface="Arial"/>
                <a:sym typeface="Arial"/>
              </a:rPr>
              <a:t>巨大 的</a:t>
            </a:r>
            <a:r>
              <a:rPr lang="en-US" altLang="zh-TW" sz="4800" u="sng">
                <a:latin typeface="Times New Roman"/>
                <a:ea typeface="Times New Roman"/>
                <a:cs typeface="Times New Roman"/>
                <a:sym typeface="Times New Roman"/>
              </a:rPr>
              <a:t>(huge)</a:t>
            </a:r>
            <a:endParaRPr sz="4800" b="1" u="sng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76"/>
          <p:cNvSpPr txBox="1">
            <a:spLocks noGrp="1"/>
          </p:cNvSpPr>
          <p:nvPr>
            <p:ph type="body" idx="1"/>
          </p:nvPr>
        </p:nvSpPr>
        <p:spPr>
          <a:xfrm>
            <a:off x="1271464" y="980728"/>
            <a:ext cx="9180512" cy="52565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 algn="just">
              <a:spcBef>
                <a:spcPts val="0"/>
              </a:spcBef>
              <a:buClr>
                <a:schemeClr val="dk1"/>
              </a:buClr>
              <a:buSzPts val="4800"/>
              <a:buNone/>
            </a:pPr>
            <a:r>
              <a:rPr lang="zh-TW" altLang="en-US" sz="4800" dirty="0"/>
              <a:t> 恐龙是中生代</a:t>
            </a:r>
            <a:r>
              <a:rPr lang="en-US" altLang="zh-TW" sz="4800" dirty="0"/>
              <a:t>(Mesozoic)</a:t>
            </a:r>
            <a:r>
              <a:rPr lang="zh-TW" altLang="en-US" sz="4800" dirty="0"/>
              <a:t>时期，拥有巨大</a:t>
            </a:r>
            <a:r>
              <a:rPr lang="en-US" altLang="zh-TW" sz="4800" dirty="0"/>
              <a:t>(</a:t>
            </a:r>
            <a:r>
              <a:rPr lang="zh-TW" altLang="en-US" sz="4800" dirty="0"/>
              <a:t>的</a:t>
            </a:r>
            <a:r>
              <a:rPr lang="en-US" altLang="zh-TW" sz="4800" dirty="0"/>
              <a:t>)</a:t>
            </a:r>
            <a:r>
              <a:rPr lang="zh-TW" altLang="en-US" sz="4800" dirty="0"/>
              <a:t>体型的爬行动物</a:t>
            </a:r>
            <a:r>
              <a:rPr lang="en-US" altLang="zh-TW" sz="4800" dirty="0"/>
              <a:t>(reptile)</a:t>
            </a:r>
            <a:r>
              <a:rPr lang="zh-TW" altLang="en-US" sz="4800" dirty="0"/>
              <a:t>。</a:t>
            </a:r>
            <a:endParaRPr sz="5400" dirty="0"/>
          </a:p>
        </p:txBody>
      </p:sp>
      <p:pic>
        <p:nvPicPr>
          <p:cNvPr id="527" name="Google Shape;527;p76" descr="龍恐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3753" y="3609376"/>
            <a:ext cx="4516481" cy="3204000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23593" y="1484784"/>
            <a:ext cx="6685121" cy="324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77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ts val="4400"/>
            </a:pP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滑坡</a:t>
            </a:r>
            <a:r>
              <a:rPr lang="zh-TW"/>
              <a:t>/</a:t>
            </a:r>
            <a:r>
              <a:rPr lang="zh-TW">
                <a:latin typeface="Arial"/>
                <a:ea typeface="Arial"/>
                <a:cs typeface="Arial"/>
                <a:sym typeface="Arial"/>
              </a:rPr>
              <a:t>滑坡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3" name="Google Shape;533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513" y="2060848"/>
            <a:ext cx="5063749" cy="302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2100" y="3573016"/>
            <a:ext cx="4025900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63752" y="116632"/>
            <a:ext cx="4216698" cy="1547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8"/>
          <p:cNvSpPr txBox="1"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800"/>
            </a:pPr>
            <a:r>
              <a:rPr lang="zh-TW" altLang="en-US" sz="4800" b="1" u="sng">
                <a:latin typeface="Times New Roman"/>
                <a:ea typeface="Times New Roman"/>
                <a:cs typeface="Times New Roman"/>
                <a:sym typeface="Times New Roman"/>
              </a:rPr>
              <a:t>滑</a:t>
            </a:r>
            <a:r>
              <a:rPr lang="en-US" altLang="zh-TW" sz="4800" u="sng">
                <a:latin typeface="Times New Roman"/>
                <a:ea typeface="Times New Roman"/>
                <a:cs typeface="Times New Roman"/>
                <a:sym typeface="Times New Roman"/>
              </a:rPr>
              <a:t>( to slip/ slippery) </a:t>
            </a:r>
            <a:endParaRPr sz="48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1" name="Google Shape;541;p78"/>
          <p:cNvSpPr txBox="1">
            <a:spLocks noGrp="1"/>
          </p:cNvSpPr>
          <p:nvPr>
            <p:ph type="body" idx="1"/>
          </p:nvPr>
        </p:nvSpPr>
        <p:spPr>
          <a:xfrm>
            <a:off x="1524000" y="1052736"/>
            <a:ext cx="8964488" cy="58052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ts val="6000"/>
              <a:buNone/>
            </a:pPr>
            <a:r>
              <a:rPr lang="zh-TW" altLang="en-US" sz="6000" dirty="0"/>
              <a:t>    </a:t>
            </a:r>
            <a:r>
              <a:rPr lang="zh-CN" altLang="en-US" sz="5400" dirty="0"/>
              <a:t>这个石头很滑，你走过来的时候要小心一点，不要滑倒了。</a:t>
            </a:r>
            <a:endParaRPr dirty="0"/>
          </a:p>
        </p:txBody>
      </p:sp>
      <p:pic>
        <p:nvPicPr>
          <p:cNvPr id="542" name="Google Shape;542;p78" descr="郊遊_石頭_滑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76320" y="3141368"/>
            <a:ext cx="4800000" cy="36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9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6600"/>
            </a:pPr>
            <a:r>
              <a:rPr lang="zh-TW" altLang="en-US" sz="6600">
                <a:latin typeface="Arial"/>
                <a:ea typeface="Arial"/>
                <a:cs typeface="Arial"/>
                <a:sym typeface="Arial"/>
              </a:rPr>
              <a:t>滑板</a:t>
            </a:r>
            <a:endParaRPr sz="66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553" y="1484785"/>
            <a:ext cx="3603625" cy="363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9936" y="3861049"/>
            <a:ext cx="4747940" cy="2308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2185" y="279598"/>
            <a:ext cx="2384425" cy="360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0"/>
          <p:cNvSpPr txBox="1">
            <a:spLocks noGrp="1"/>
          </p:cNvSpPr>
          <p:nvPr>
            <p:ph type="title"/>
          </p:nvPr>
        </p:nvSpPr>
        <p:spPr>
          <a:xfrm>
            <a:off x="4367808" y="71254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rgbClr val="FF0000"/>
              </a:buClr>
              <a:buSzPts val="4400"/>
            </a:pP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關閉</a:t>
            </a:r>
            <a:r>
              <a:rPr lang="zh-TW"/>
              <a:t>/</a:t>
            </a: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關閉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4017" y="476673"/>
            <a:ext cx="4786039" cy="2757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5921" y="3501009"/>
            <a:ext cx="5191125" cy="324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10349" y="404664"/>
            <a:ext cx="4320902" cy="2188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1"/>
          <p:cNvSpPr txBox="1">
            <a:spLocks noGrp="1"/>
          </p:cNvSpPr>
          <p:nvPr>
            <p:ph type="title"/>
          </p:nvPr>
        </p:nvSpPr>
        <p:spPr>
          <a:xfrm>
            <a:off x="1981200" y="-9939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800"/>
            </a:pPr>
            <a:r>
              <a:rPr lang="zh-TW" altLang="en-US" sz="4800" b="1" u="sng">
                <a:latin typeface="Arial"/>
                <a:ea typeface="Arial"/>
                <a:cs typeface="Arial"/>
                <a:sym typeface="Arial"/>
              </a:rPr>
              <a:t>閉 </a:t>
            </a:r>
            <a:r>
              <a:rPr lang="en-US" altLang="zh-TW" sz="4800" u="sng">
                <a:latin typeface="Times New Roman"/>
                <a:ea typeface="Times New Roman"/>
                <a:cs typeface="Times New Roman"/>
                <a:sym typeface="Times New Roman"/>
              </a:rPr>
              <a:t>(close)</a:t>
            </a:r>
            <a:endParaRPr sz="4800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4" name="Google Shape;564;p81"/>
          <p:cNvSpPr txBox="1">
            <a:spLocks noGrp="1"/>
          </p:cNvSpPr>
          <p:nvPr>
            <p:ph type="body" idx="1"/>
          </p:nvPr>
        </p:nvSpPr>
        <p:spPr>
          <a:xfrm>
            <a:off x="1524000" y="980728"/>
            <a:ext cx="9144000" cy="540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 algn="just">
              <a:spcBef>
                <a:spcPts val="0"/>
              </a:spcBef>
              <a:buClr>
                <a:schemeClr val="dk1"/>
              </a:buClr>
              <a:buSzPts val="4800"/>
              <a:buNone/>
            </a:pPr>
            <a:r>
              <a:rPr lang="zh-CN" altLang="en-US" sz="4800" dirty="0"/>
              <a:t> 看到妈妈生气的样子，她赶紧把嘴闭起来，不敢再嫌</a:t>
            </a:r>
            <a:r>
              <a:rPr lang="en-US" altLang="zh-CN" sz="4800" dirty="0"/>
              <a:t>(complain)</a:t>
            </a:r>
            <a:r>
              <a:rPr lang="zh-CN" altLang="en-US" sz="4800" dirty="0"/>
              <a:t>妈妈做的菜不好吃。</a:t>
            </a:r>
            <a:endParaRPr sz="4800" dirty="0"/>
          </a:p>
        </p:txBody>
      </p:sp>
      <p:pic>
        <p:nvPicPr>
          <p:cNvPr id="565" name="Google Shape;565;p81" descr="閉嘴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46432" y="3212976"/>
            <a:ext cx="2538000" cy="33840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566" name="Google Shape;566;p81" descr="媽媽生氣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3631" y="3284984"/>
            <a:ext cx="3901500" cy="36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2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氣象</a:t>
            </a: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局</a:t>
            </a:r>
            <a:r>
              <a:rPr lang="zh-TW"/>
              <a:t>/</a:t>
            </a:r>
            <a:r>
              <a:rPr lang="zh-TW">
                <a:latin typeface="Arial"/>
                <a:ea typeface="Arial"/>
                <a:cs typeface="Arial"/>
                <a:sym typeface="Arial"/>
              </a:rPr>
              <a:t>氣象</a:t>
            </a:r>
            <a:r>
              <a:rPr lang="zh-TW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局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2" name="Google Shape;572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5141" y="4232597"/>
            <a:ext cx="4773917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5520" y="1412776"/>
            <a:ext cx="356235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63952" y="1384201"/>
            <a:ext cx="4521200" cy="29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31704" y="0"/>
            <a:ext cx="5684118" cy="1369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3"/>
          <p:cNvSpPr txBox="1">
            <a:spLocks noGrp="1"/>
          </p:cNvSpPr>
          <p:nvPr>
            <p:ph type="title"/>
          </p:nvPr>
        </p:nvSpPr>
        <p:spPr>
          <a:xfrm>
            <a:off x="1524000" y="-243408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 b="1" u="sng">
                <a:latin typeface="Times New Roman"/>
                <a:ea typeface="Times New Roman"/>
                <a:cs typeface="Times New Roman"/>
                <a:sym typeface="Times New Roman"/>
              </a:rPr>
              <a:t>局</a:t>
            </a:r>
            <a:r>
              <a:rPr lang="zh-TW" u="sng">
                <a:latin typeface="Times New Roman"/>
                <a:ea typeface="Times New Roman"/>
                <a:cs typeface="Times New Roman"/>
                <a:sym typeface="Times New Roman"/>
              </a:rPr>
              <a:t>(a bureau)</a:t>
            </a:r>
            <a:endParaRPr sz="5400" b="1" u="sng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1" name="Google Shape;581;p83"/>
          <p:cNvSpPr txBox="1">
            <a:spLocks noGrp="1"/>
          </p:cNvSpPr>
          <p:nvPr>
            <p:ph type="body" idx="1"/>
          </p:nvPr>
        </p:nvSpPr>
        <p:spPr>
          <a:xfrm>
            <a:off x="1847528" y="864096"/>
            <a:ext cx="8640960" cy="594928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chemeClr val="dk1"/>
              </a:buClr>
              <a:buSzPts val="5400"/>
              <a:buNone/>
            </a:pPr>
            <a:r>
              <a:rPr lang="zh-CN" altLang="en-US" sz="5400" b="1" dirty="0">
                <a:latin typeface="Arial"/>
                <a:ea typeface="Arial"/>
                <a:cs typeface="Arial"/>
                <a:sym typeface="Arial"/>
              </a:rPr>
              <a:t> 趁</a:t>
            </a:r>
            <a:r>
              <a:rPr lang="en-US" altLang="zh-CN" sz="5400" b="1" dirty="0">
                <a:latin typeface="Arial"/>
                <a:ea typeface="Arial"/>
                <a:cs typeface="Arial"/>
                <a:sym typeface="Arial"/>
              </a:rPr>
              <a:t>(while)</a:t>
            </a:r>
            <a:r>
              <a:rPr lang="zh-CN" altLang="en-US" sz="5400" b="1" dirty="0">
                <a:latin typeface="Arial"/>
                <a:ea typeface="Arial"/>
                <a:cs typeface="Arial"/>
                <a:sym typeface="Arial"/>
              </a:rPr>
              <a:t>现在午休时间，我想到附近的邮局去寄包裹。</a:t>
            </a:r>
            <a:endParaRPr sz="6000" dirty="0"/>
          </a:p>
        </p:txBody>
      </p:sp>
      <p:sp>
        <p:nvSpPr>
          <p:cNvPr id="582" name="Google Shape;582;p83" descr="https://encrypted-tbn3.gstatic.com/images?q=tbn:ANd9GcT1kXHmBixTVw0FBre6aKO0RlmQQzOCPcRF_G4uJu6emBLhJQl6sw"/>
          <p:cNvSpPr/>
          <p:nvPr/>
        </p:nvSpPr>
        <p:spPr>
          <a:xfrm>
            <a:off x="1587500" y="-136525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Google Shape;583;p83" descr="郵局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3832" y="3068960"/>
            <a:ext cx="5518014" cy="36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84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郵局/郵局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9" name="Google Shape;589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7291" y="188641"/>
            <a:ext cx="5461645" cy="233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75521" y="476672"/>
            <a:ext cx="3791253" cy="2880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9977" y="2204865"/>
            <a:ext cx="4225925" cy="327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8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512" y="3789041"/>
            <a:ext cx="4076700" cy="275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85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藥局/藥局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8" name="Google Shape;598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5801" y="188640"/>
            <a:ext cx="4023345" cy="135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1985" y="1988840"/>
            <a:ext cx="3317875" cy="283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74255" y="1796604"/>
            <a:ext cx="3092198" cy="3216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86"/>
          <p:cNvSpPr txBox="1"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4400"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警察局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1664" y="1628800"/>
            <a:ext cx="6101264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8"/>
          <p:cNvSpPr txBox="1"/>
          <p:nvPr/>
        </p:nvSpPr>
        <p:spPr>
          <a:xfrm>
            <a:off x="2927648" y="1052737"/>
            <a:ext cx="7056784" cy="4708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altLang="en-US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商業版</a:t>
            </a:r>
            <a:r>
              <a:rPr lang="en-US" altLang="zh-TW" sz="15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endParaRPr/>
          </a:p>
          <a:p>
            <a:r>
              <a:rPr lang="zh-TW" altLang="en-US" sz="1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商業版</a:t>
            </a:r>
            <a:endParaRPr sz="15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553" y="886946"/>
            <a:ext cx="7780207" cy="504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87"/>
          <p:cNvSpPr/>
          <p:nvPr/>
        </p:nvSpPr>
        <p:spPr>
          <a:xfrm>
            <a:off x="3732214" y="2527300"/>
            <a:ext cx="4924425" cy="2216150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chemeClr val="dk2"/>
              </a:buClr>
              <a:buSzPts val="1800"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87"/>
          <p:cNvSpPr txBox="1">
            <a:spLocks noGrp="1"/>
          </p:cNvSpPr>
          <p:nvPr>
            <p:ph type="ftr" idx="11"/>
          </p:nvPr>
        </p:nvSpPr>
        <p:spPr>
          <a:xfrm>
            <a:off x="4648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chemeClr val="dk2"/>
              </a:buClr>
              <a:buSzPts val="1200"/>
            </a:pP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87"/>
          <p:cNvSpPr txBox="1"/>
          <p:nvPr/>
        </p:nvSpPr>
        <p:spPr>
          <a:xfrm>
            <a:off x="4159250" y="2959100"/>
            <a:ext cx="4338638" cy="922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Clr>
                <a:srgbClr val="C00000"/>
              </a:buClr>
              <a:buSzPts val="5400"/>
            </a:pPr>
            <a:r>
              <a:rPr lang="zh-TW" altLang="en-US" sz="5400">
                <a:solidFill>
                  <a:srgbClr val="C00000"/>
                </a:solidFill>
                <a:latin typeface="DFKai-SB"/>
                <a:ea typeface="DFKai-SB"/>
                <a:cs typeface="DFKai-SB"/>
                <a:sym typeface="DFKai-SB"/>
              </a:rPr>
              <a:t>講解本週作業</a:t>
            </a:r>
            <a:endParaRPr sz="5400">
              <a:solidFill>
                <a:srgbClr val="C00000"/>
              </a:solidFill>
              <a:latin typeface="DFKai-SB"/>
              <a:ea typeface="DFKai-SB"/>
              <a:cs typeface="DFKai-SB"/>
              <a:sym typeface="DFKai-SB"/>
            </a:endParaRPr>
          </a:p>
        </p:txBody>
      </p:sp>
      <p:pic>
        <p:nvPicPr>
          <p:cNvPr id="615" name="Google Shape;615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7926" y="588964"/>
            <a:ext cx="2803525" cy="1836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19326" y="4440239"/>
            <a:ext cx="1654175" cy="1982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7201" y="4562476"/>
            <a:ext cx="1647825" cy="173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20000" y="514350"/>
            <a:ext cx="2554288" cy="1911350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87"/>
          <p:cNvSpPr txBox="1">
            <a:spLocks noGrp="1"/>
          </p:cNvSpPr>
          <p:nvPr>
            <p:ph type="sldNum" idx="12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fld id="{00000000-1234-1234-1234-123412341234}" type="slidenum">
              <a:rPr lang="en-US" altLang="zh-TW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chemeClr val="dk1"/>
                </a:buClr>
                <a:buSzPts val="1200"/>
              </a:pPr>
              <a:t>90</a:t>
            </a:fld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600" y="476672"/>
            <a:ext cx="7281073" cy="568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568" y="620688"/>
            <a:ext cx="7064142" cy="5760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1585" y="193229"/>
            <a:ext cx="6912085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39616" y="3573016"/>
            <a:ext cx="6785348" cy="244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1578AAA-FAFF-40CF-9B18-EBC7F68BD879}"/>
              </a:ext>
            </a:extLst>
          </p:cNvPr>
          <p:cNvSpPr txBox="1"/>
          <p:nvPr/>
        </p:nvSpPr>
        <p:spPr>
          <a:xfrm>
            <a:off x="3719736" y="2564905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/>
              <a:t>第三课第三周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681000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/>
              <a:t>故事</a:t>
            </a:r>
            <a:r>
              <a:rPr lang="zh-CN" altLang="en-US" sz="4000" dirty="0"/>
              <a:t>复习</a:t>
            </a:r>
            <a:endParaRPr lang="en-US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2" y="1417639"/>
            <a:ext cx="145415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5" y="1417638"/>
            <a:ext cx="14382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469" y="1441451"/>
            <a:ext cx="1336675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9" y="1441450"/>
            <a:ext cx="140652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80157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133663"/>
            <a:ext cx="5400600" cy="543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39616" y="5589241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1. 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年假期间，外婆带程文去台南的妈祖庙上香，她们走进大殿，每人点燃了三枝香，然后走到妈祖的神像面前。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92482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476" y="84405"/>
            <a:ext cx="5328592" cy="539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67608" y="5517233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2.</a:t>
            </a:r>
            <a:r>
              <a:rPr lang="zh-CN" altLang="en-US" sz="2400" dirty="0">
                <a:latin typeface="DFBiaoKaiShu-B5" panose="03000509000000000000" pitchFamily="65" charset="-120"/>
                <a:ea typeface="DFBiaoKaiShu-B5" panose="03000509000000000000" pitchFamily="65" charset="-120"/>
              </a:rPr>
              <a:t>外婆对神像低声说：这是我的外孙女，我特地带她来上香，请求您保佑他们全家平安健康、事事如意！然后就把香插在香炉上。</a:t>
            </a:r>
            <a:endParaRPr lang="en-US" sz="2400" dirty="0">
              <a:latin typeface="DFBiaoKaiShu-B5" panose="03000509000000000000" pitchFamily="65" charset="-120"/>
              <a:ea typeface="DFBiaoKaiShu-B5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701518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63552" y="-99392"/>
            <a:ext cx="8147248" cy="1070992"/>
          </a:xfrm>
        </p:spPr>
        <p:txBody>
          <a:bodyPr/>
          <a:lstStyle/>
          <a:p>
            <a:r>
              <a:rPr lang="zh-TW" altLang="en-US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妈祖的故事</a:t>
            </a:r>
            <a:endParaRPr lang="en-US" dirty="0">
              <a:latin typeface="DFPBiaoKaiW5_HanPinIn1LU" panose="03000500000000000000" pitchFamily="66" charset="-120"/>
              <a:ea typeface="DFPBiaoKaiW5_HanPinIn1LU" panose="03000500000000000000" pitchFamily="66" charset="-120"/>
            </a:endParaRPr>
          </a:p>
        </p:txBody>
      </p:sp>
      <p:pic>
        <p:nvPicPr>
          <p:cNvPr id="6" name="圖片 5" descr="媽祖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664" y="908720"/>
            <a:ext cx="6528000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3568849" y="5879014"/>
            <a:ext cx="58272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zh-CN" altLang="en-US" sz="4400" dirty="0">
                <a:latin typeface="DFPBiaoKaiW5_HanPinIn1LU" panose="03000500000000000000" pitchFamily="66" charset="-120"/>
                <a:ea typeface="DFPBiaoKaiW5_HanPinIn1LU" panose="03000500000000000000" pitchFamily="66" charset="-120"/>
                <a:cs typeface="+mj-cs"/>
              </a:rPr>
              <a:t>台南大天后宫金面妈祖</a:t>
            </a:r>
            <a:endParaRPr lang="en-US" sz="4400" dirty="0">
              <a:latin typeface="DFPBiaoKaiW5_HanPinIn1LU" panose="03000500000000000000" pitchFamily="66" charset="-120"/>
              <a:ea typeface="DFPBiaoKaiW5_HanPinIn1LU" panose="03000500000000000000" pitchFamily="66" charset="-120"/>
              <a:cs typeface="+mj-c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 descr="407699943_ecb187feb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51585" y="441192"/>
            <a:ext cx="7233157" cy="471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矩形 4"/>
          <p:cNvSpPr/>
          <p:nvPr/>
        </p:nvSpPr>
        <p:spPr>
          <a:xfrm>
            <a:off x="2207569" y="5529426"/>
            <a:ext cx="53142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DFPBiaoKaiW5_HanPinIn1LU" panose="03000500000000000000" pitchFamily="66" charset="-120"/>
                <a:ea typeface="DFPBiaoKaiW5_HanPinIn1LU" panose="03000500000000000000" pitchFamily="66" charset="-120"/>
              </a:rPr>
              <a:t>台南大天后宮黑面媽祖</a:t>
            </a:r>
            <a:endParaRPr lang="en-US" sz="4000" b="1" dirty="0">
              <a:latin typeface="DFPBiaoKaiW5_HanPinIn1LU" panose="03000500000000000000" pitchFamily="66" charset="-120"/>
              <a:ea typeface="DFPBiaoKaiW5_HanPinIn1LU" panose="03000500000000000000" pitchFamily="66" charset="-12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2818</Words>
  <Application>Microsoft Office PowerPoint</Application>
  <PresentationFormat>Widescreen</PresentationFormat>
  <Paragraphs>222</Paragraphs>
  <Slides>147</Slides>
  <Notes>93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147</vt:i4>
      </vt:variant>
    </vt:vector>
  </HeadingPairs>
  <TitlesOfParts>
    <vt:vector size="166" baseType="lpstr">
      <vt:lpstr>等线</vt:lpstr>
      <vt:lpstr>等线 Light</vt:lpstr>
      <vt:lpstr>DFBiaoKaiShu-B5</vt:lpstr>
      <vt:lpstr>標楷體</vt:lpstr>
      <vt:lpstr>標楷體</vt:lpstr>
      <vt:lpstr>DFKaiShuW5-B5</vt:lpstr>
      <vt:lpstr>DFPBiaoKaiW5_HanPinIn1LU</vt:lpstr>
      <vt:lpstr>DFPKaiW5-GB5-AZ</vt:lpstr>
      <vt:lpstr>新細明體</vt:lpstr>
      <vt:lpstr>SimSun</vt:lpstr>
      <vt:lpstr>王漢宗中明體注音</vt:lpstr>
      <vt:lpstr>王漢宗中隸書繁</vt:lpstr>
      <vt:lpstr>華康明體W5注音字</vt:lpstr>
      <vt:lpstr>華康明體W5破音字1</vt:lpstr>
      <vt:lpstr>Arial</vt:lpstr>
      <vt:lpstr>Calibri</vt:lpstr>
      <vt:lpstr>Calibri Light</vt:lpstr>
      <vt:lpstr>Times New Roman</vt:lpstr>
      <vt:lpstr>Office Theme</vt:lpstr>
      <vt:lpstr>八册第三课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泥石流滑坡(mudslide)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1.昨夜北加州的狂风暴雨     造成了什么结果?   2.史努比创了什么世界     记录?</vt:lpstr>
      <vt:lpstr> 1.昨夜北加州的狂風暴雨     造成了什麼結果?   2.史努比創了什麼世界     記錄?</vt:lpstr>
      <vt:lpstr>第一周词语</vt:lpstr>
      <vt:lpstr>第一頁/第一頁</vt:lpstr>
      <vt:lpstr>暴(sudden and violent)</vt:lpstr>
      <vt:lpstr>PowerPoint Presentation</vt:lpstr>
      <vt:lpstr>暴饮暴食/ 暴飲暴食 </vt:lpstr>
      <vt:lpstr>PowerPoint Presentation</vt:lpstr>
      <vt:lpstr>狂 (crazy)/ 狂热(fanatic)</vt:lpstr>
      <vt:lpstr>居住(reside)/居民(residents)</vt:lpstr>
      <vt:lpstr>PowerPoint Presentation</vt:lpstr>
      <vt:lpstr>晴天/晴天</vt:lpstr>
      <vt:lpstr>陰天/阴天</vt:lpstr>
      <vt:lpstr>風速/風速</vt:lpstr>
      <vt:lpstr>        速度(speed)</vt:lpstr>
      <vt:lpstr>PowerPoint Presentation</vt:lpstr>
      <vt:lpstr>拜年</vt:lpstr>
      <vt:lpstr>PowerPoint Presentation</vt:lpstr>
      <vt:lpstr>國際關係/國際關係</vt:lpstr>
      <vt:lpstr>PowerPoint Presentation</vt:lpstr>
      <vt:lpstr>第二周</vt:lpstr>
      <vt:lpstr>PowerPoint Presentation</vt:lpstr>
      <vt:lpstr>PowerPoint Presentation</vt:lpstr>
      <vt:lpstr>PowerPoint Presentation</vt:lpstr>
      <vt:lpstr>PowerPoint Presentation</vt:lpstr>
      <vt:lpstr>妈祖-云林北港朝天宫</vt:lpstr>
      <vt:lpstr>朝天宫庙前盛况</vt:lpstr>
      <vt:lpstr>人潮</vt:lpstr>
      <vt:lpstr>妈祖绕境报马仔</vt:lpstr>
      <vt:lpstr>妈祖进庙前三进三出</vt:lpstr>
      <vt:lpstr>降雪/降雪</vt:lpstr>
      <vt:lpstr>降(drop)</vt:lpstr>
      <vt:lpstr>降雨量</vt:lpstr>
      <vt:lpstr>降雪量</vt:lpstr>
      <vt:lpstr>巨浪/巨浪</vt:lpstr>
      <vt:lpstr>        巨大 的(huge)</vt:lpstr>
      <vt:lpstr>滑坡/滑坡</vt:lpstr>
      <vt:lpstr>滑( to slip/ slippery) </vt:lpstr>
      <vt:lpstr>滑板</vt:lpstr>
      <vt:lpstr>關閉/關閉</vt:lpstr>
      <vt:lpstr>閉 (close)</vt:lpstr>
      <vt:lpstr>氣象局/氣象局</vt:lpstr>
      <vt:lpstr>局(a bureau)</vt:lpstr>
      <vt:lpstr>郵局/郵局</vt:lpstr>
      <vt:lpstr>藥局/藥局</vt:lpstr>
      <vt:lpstr>警察局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妈祖的故事</vt:lpstr>
      <vt:lpstr>PowerPoint Presentation</vt:lpstr>
      <vt:lpstr>妈阁庙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外婆向媽祖求什麼? 外婆向妈祖求什么?</vt:lpstr>
      <vt:lpstr>3.為什麼媽祖是台灣最普遍的信仰?为什么妈祖是台湾最普遍的信仰？</vt:lpstr>
      <vt:lpstr>4.中國為什麼沒有宗教戰爭?中国为什么没有宗教战争？</vt:lpstr>
      <vt:lpstr>PowerPoint Presentation</vt:lpstr>
      <vt:lpstr>預報/预报(v. to forecast, n. forecast)</vt:lpstr>
      <vt:lpstr>PowerPoint Presentation</vt:lpstr>
      <vt:lpstr>PowerPoint Presentation</vt:lpstr>
      <vt:lpstr>預備(to prepare)</vt:lpstr>
      <vt:lpstr>創下/創下</vt:lpstr>
      <vt:lpstr>創下(establish)</vt:lpstr>
      <vt:lpstr>國際/國際</vt:lpstr>
      <vt:lpstr>PowerPoint Presentation</vt:lpstr>
      <vt:lpstr>廟/廟</vt:lpstr>
      <vt:lpstr>跪拜/跪拜</vt:lpstr>
      <vt:lpstr>PowerPoint Presentation</vt:lpstr>
      <vt:lpstr>拜(worship)</vt:lpstr>
      <vt:lpstr>慶生/慶生</vt:lpstr>
      <vt:lpstr>PowerPoint Presentation</vt:lpstr>
      <vt:lpstr>慶祝(celebrate )庆祝</vt:lpstr>
      <vt:lpstr>提燈/提燈</vt:lpstr>
      <vt:lpstr>PowerPoint Presentation</vt:lpstr>
      <vt:lpstr>PowerPoint Presentation</vt:lpstr>
      <vt:lpstr>PowerPoint Presentation</vt:lpstr>
      <vt:lpstr>第四周</vt:lpstr>
      <vt:lpstr>PowerPoint Presentation</vt:lpstr>
      <vt:lpstr>語法小複習</vt:lpstr>
      <vt:lpstr>PowerPoint Presentation</vt:lpstr>
      <vt:lpstr>成语、常用语小复习 </vt:lpstr>
      <vt:lpstr>大吃一驚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八册第三课</dc:title>
  <dc:creator>Xin Tong</dc:creator>
  <cp:lastModifiedBy>Xin Tong</cp:lastModifiedBy>
  <cp:revision>2</cp:revision>
  <dcterms:created xsi:type="dcterms:W3CDTF">2022-05-29T21:49:11Z</dcterms:created>
  <dcterms:modified xsi:type="dcterms:W3CDTF">2022-05-29T22:00:55Z</dcterms:modified>
</cp:coreProperties>
</file>